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382" r:id="rId2"/>
    <p:sldId id="388" r:id="rId3"/>
    <p:sldId id="257" r:id="rId4"/>
    <p:sldId id="389" r:id="rId5"/>
    <p:sldId id="406" r:id="rId6"/>
    <p:sldId id="261" r:id="rId7"/>
    <p:sldId id="262" r:id="rId8"/>
    <p:sldId id="264" r:id="rId9"/>
    <p:sldId id="258" r:id="rId10"/>
    <p:sldId id="407" r:id="rId11"/>
    <p:sldId id="265" r:id="rId12"/>
    <p:sldId id="266" r:id="rId13"/>
    <p:sldId id="390" r:id="rId14"/>
    <p:sldId id="392" r:id="rId15"/>
    <p:sldId id="408" r:id="rId16"/>
    <p:sldId id="267" r:id="rId17"/>
    <p:sldId id="268" r:id="rId18"/>
    <p:sldId id="391" r:id="rId19"/>
    <p:sldId id="393" r:id="rId20"/>
    <p:sldId id="260" r:id="rId21"/>
    <p:sldId id="271" r:id="rId22"/>
    <p:sldId id="409" r:id="rId23"/>
    <p:sldId id="394" r:id="rId24"/>
    <p:sldId id="396" r:id="rId25"/>
    <p:sldId id="410" r:id="rId26"/>
    <p:sldId id="395" r:id="rId27"/>
    <p:sldId id="397" r:id="rId28"/>
    <p:sldId id="398" r:id="rId29"/>
    <p:sldId id="400" r:id="rId30"/>
    <p:sldId id="403" r:id="rId31"/>
    <p:sldId id="404" r:id="rId32"/>
    <p:sldId id="399" r:id="rId33"/>
    <p:sldId id="270" r:id="rId34"/>
    <p:sldId id="27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54"/>
    <p:restoredTop sz="97155"/>
  </p:normalViewPr>
  <p:slideViewPr>
    <p:cSldViewPr snapToGrid="0">
      <p:cViewPr varScale="1">
        <p:scale>
          <a:sx n="125" d="100"/>
          <a:sy n="125" d="100"/>
        </p:scale>
        <p:origin x="184" y="10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99CFD-C185-4953-834C-2039C5637211}"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C2E459E3-3CD1-4AE0-86CA-9E3A081C5D36}">
      <dgm:prSet/>
      <dgm:spPr/>
      <dgm:t>
        <a:bodyPr/>
        <a:lstStyle/>
        <a:p>
          <a:r>
            <a:rPr lang="en-US" dirty="0"/>
            <a:t>There are mainly 4 types of Twitter Cards, namely Summary Card, Summary card with large Image, App Card, and Player Card.</a:t>
          </a:r>
        </a:p>
      </dgm:t>
    </dgm:pt>
    <dgm:pt modelId="{0890B5BC-FA44-4EC9-A1D4-6CBC71DDC729}" type="parTrans" cxnId="{8AA27B5E-D518-4EC0-9AB5-908A0585E7B4}">
      <dgm:prSet/>
      <dgm:spPr/>
      <dgm:t>
        <a:bodyPr/>
        <a:lstStyle/>
        <a:p>
          <a:endParaRPr lang="en-US"/>
        </a:p>
      </dgm:t>
    </dgm:pt>
    <dgm:pt modelId="{D65B50CB-2034-4886-85F2-26F1980BA409}" type="sibTrans" cxnId="{8AA27B5E-D518-4EC0-9AB5-908A0585E7B4}">
      <dgm:prSet/>
      <dgm:spPr/>
      <dgm:t>
        <a:bodyPr/>
        <a:lstStyle/>
        <a:p>
          <a:endParaRPr lang="en-US"/>
        </a:p>
      </dgm:t>
    </dgm:pt>
    <dgm:pt modelId="{34525512-5606-46C2-B9E7-2BB2E1B87454}">
      <dgm:prSet/>
      <dgm:spPr/>
      <dgm:t>
        <a:bodyPr/>
        <a:lstStyle/>
        <a:p>
          <a:endParaRPr lang="en-US" dirty="0"/>
        </a:p>
      </dgm:t>
    </dgm:pt>
    <dgm:pt modelId="{A9A71E25-9B7B-491B-A2AF-6FA45B9EDB8C}" type="sibTrans" cxnId="{307E687C-6E70-4DDE-A4D2-D6D22FDFAF98}">
      <dgm:prSet/>
      <dgm:spPr/>
      <dgm:t>
        <a:bodyPr/>
        <a:lstStyle/>
        <a:p>
          <a:endParaRPr lang="en-US"/>
        </a:p>
      </dgm:t>
    </dgm:pt>
    <dgm:pt modelId="{9A13CA64-764D-4FBC-B56A-4E64A6CA2C15}" type="parTrans" cxnId="{307E687C-6E70-4DDE-A4D2-D6D22FDFAF98}">
      <dgm:prSet/>
      <dgm:spPr/>
      <dgm:t>
        <a:bodyPr/>
        <a:lstStyle/>
        <a:p>
          <a:endParaRPr lang="en-US"/>
        </a:p>
      </dgm:t>
    </dgm:pt>
    <dgm:pt modelId="{AD4346F3-8B47-0D4B-9CEE-02464ABD679F}" type="pres">
      <dgm:prSet presAssocID="{8FD99CFD-C185-4953-834C-2039C5637211}" presName="outerComposite" presStyleCnt="0">
        <dgm:presLayoutVars>
          <dgm:chMax val="5"/>
          <dgm:dir/>
          <dgm:resizeHandles val="exact"/>
        </dgm:presLayoutVars>
      </dgm:prSet>
      <dgm:spPr/>
    </dgm:pt>
    <dgm:pt modelId="{DBEFEA4A-69FA-1A4D-9E5E-C52FDD23FC87}" type="pres">
      <dgm:prSet presAssocID="{8FD99CFD-C185-4953-834C-2039C5637211}" presName="dummyMaxCanvas" presStyleCnt="0">
        <dgm:presLayoutVars/>
      </dgm:prSet>
      <dgm:spPr/>
    </dgm:pt>
    <dgm:pt modelId="{355DED41-80B2-7B42-A246-8583E6582E2E}" type="pres">
      <dgm:prSet presAssocID="{8FD99CFD-C185-4953-834C-2039C5637211}" presName="TwoNodes_1" presStyleLbl="node1" presStyleIdx="0" presStyleCnt="2" custScaleY="72086" custLinFactNeighborY="-8918">
        <dgm:presLayoutVars>
          <dgm:bulletEnabled val="1"/>
        </dgm:presLayoutVars>
      </dgm:prSet>
      <dgm:spPr/>
    </dgm:pt>
    <dgm:pt modelId="{A77E34E3-F012-894F-A08E-1CD09A3B2003}" type="pres">
      <dgm:prSet presAssocID="{8FD99CFD-C185-4953-834C-2039C5637211}" presName="TwoNodes_2" presStyleLbl="node1" presStyleIdx="1" presStyleCnt="2" custLinFactNeighborX="-6" custLinFactNeighborY="-19467">
        <dgm:presLayoutVars>
          <dgm:bulletEnabled val="1"/>
        </dgm:presLayoutVars>
      </dgm:prSet>
      <dgm:spPr/>
    </dgm:pt>
    <dgm:pt modelId="{2E3C5482-BA4E-9946-AFD1-AE6BD5025C40}" type="pres">
      <dgm:prSet presAssocID="{8FD99CFD-C185-4953-834C-2039C5637211}" presName="TwoConn_1-2" presStyleLbl="fgAccFollowNode1" presStyleIdx="0" presStyleCnt="1" custLinFactNeighborX="-5047" custLinFactNeighborY="-38150">
        <dgm:presLayoutVars>
          <dgm:bulletEnabled val="1"/>
        </dgm:presLayoutVars>
      </dgm:prSet>
      <dgm:spPr/>
    </dgm:pt>
    <dgm:pt modelId="{0FDAE29A-69E2-3048-BED5-9C83940BA45A}" type="pres">
      <dgm:prSet presAssocID="{8FD99CFD-C185-4953-834C-2039C5637211}" presName="TwoNodes_1_text" presStyleLbl="node1" presStyleIdx="1" presStyleCnt="2">
        <dgm:presLayoutVars>
          <dgm:bulletEnabled val="1"/>
        </dgm:presLayoutVars>
      </dgm:prSet>
      <dgm:spPr/>
    </dgm:pt>
    <dgm:pt modelId="{D688CCEB-FCEA-234E-942C-313805A17583}" type="pres">
      <dgm:prSet presAssocID="{8FD99CFD-C185-4953-834C-2039C5637211}" presName="TwoNodes_2_text" presStyleLbl="node1" presStyleIdx="1" presStyleCnt="2">
        <dgm:presLayoutVars>
          <dgm:bulletEnabled val="1"/>
        </dgm:presLayoutVars>
      </dgm:prSet>
      <dgm:spPr/>
    </dgm:pt>
  </dgm:ptLst>
  <dgm:cxnLst>
    <dgm:cxn modelId="{C3061253-6A83-784A-8971-9FFC181F5A6C}" type="presOf" srcId="{C2E459E3-3CD1-4AE0-86CA-9E3A081C5D36}" destId="{A77E34E3-F012-894F-A08E-1CD09A3B2003}" srcOrd="0" destOrd="0" presId="urn:microsoft.com/office/officeart/2005/8/layout/vProcess5"/>
    <dgm:cxn modelId="{417A1558-CDF6-7344-9560-839B702CE355}" type="presOf" srcId="{8FD99CFD-C185-4953-834C-2039C5637211}" destId="{AD4346F3-8B47-0D4B-9CEE-02464ABD679F}" srcOrd="0" destOrd="0" presId="urn:microsoft.com/office/officeart/2005/8/layout/vProcess5"/>
    <dgm:cxn modelId="{8AA27B5E-D518-4EC0-9AB5-908A0585E7B4}" srcId="{8FD99CFD-C185-4953-834C-2039C5637211}" destId="{C2E459E3-3CD1-4AE0-86CA-9E3A081C5D36}" srcOrd="1" destOrd="0" parTransId="{0890B5BC-FA44-4EC9-A1D4-6CBC71DDC729}" sibTransId="{D65B50CB-2034-4886-85F2-26F1980BA409}"/>
    <dgm:cxn modelId="{C9E37D5F-7B69-A845-BE41-F89591E2828A}" type="presOf" srcId="{34525512-5606-46C2-B9E7-2BB2E1B87454}" destId="{355DED41-80B2-7B42-A246-8583E6582E2E}" srcOrd="0" destOrd="0" presId="urn:microsoft.com/office/officeart/2005/8/layout/vProcess5"/>
    <dgm:cxn modelId="{307E687C-6E70-4DDE-A4D2-D6D22FDFAF98}" srcId="{8FD99CFD-C185-4953-834C-2039C5637211}" destId="{34525512-5606-46C2-B9E7-2BB2E1B87454}" srcOrd="0" destOrd="0" parTransId="{9A13CA64-764D-4FBC-B56A-4E64A6CA2C15}" sibTransId="{A9A71E25-9B7B-491B-A2AF-6FA45B9EDB8C}"/>
    <dgm:cxn modelId="{CAEDF781-951C-2248-B911-607CA0955330}" type="presOf" srcId="{34525512-5606-46C2-B9E7-2BB2E1B87454}" destId="{0FDAE29A-69E2-3048-BED5-9C83940BA45A}" srcOrd="1" destOrd="0" presId="urn:microsoft.com/office/officeart/2005/8/layout/vProcess5"/>
    <dgm:cxn modelId="{7DA78B86-5CA3-7A40-8FC4-46C6AE6787B2}" type="presOf" srcId="{C2E459E3-3CD1-4AE0-86CA-9E3A081C5D36}" destId="{D688CCEB-FCEA-234E-942C-313805A17583}" srcOrd="1" destOrd="0" presId="urn:microsoft.com/office/officeart/2005/8/layout/vProcess5"/>
    <dgm:cxn modelId="{B4F33AD8-053A-BF40-99E8-98EFFC6198AD}" type="presOf" srcId="{A9A71E25-9B7B-491B-A2AF-6FA45B9EDB8C}" destId="{2E3C5482-BA4E-9946-AFD1-AE6BD5025C40}" srcOrd="0" destOrd="0" presId="urn:microsoft.com/office/officeart/2005/8/layout/vProcess5"/>
    <dgm:cxn modelId="{8F276AAA-7E9B-C443-81E1-DE268A4F009D}" type="presParOf" srcId="{AD4346F3-8B47-0D4B-9CEE-02464ABD679F}" destId="{DBEFEA4A-69FA-1A4D-9E5E-C52FDD23FC87}" srcOrd="0" destOrd="0" presId="urn:microsoft.com/office/officeart/2005/8/layout/vProcess5"/>
    <dgm:cxn modelId="{4A5313D8-06EA-B94D-BA13-8B040A97315B}" type="presParOf" srcId="{AD4346F3-8B47-0D4B-9CEE-02464ABD679F}" destId="{355DED41-80B2-7B42-A246-8583E6582E2E}" srcOrd="1" destOrd="0" presId="urn:microsoft.com/office/officeart/2005/8/layout/vProcess5"/>
    <dgm:cxn modelId="{86F75B69-4BC9-8045-A210-3676FC881138}" type="presParOf" srcId="{AD4346F3-8B47-0D4B-9CEE-02464ABD679F}" destId="{A77E34E3-F012-894F-A08E-1CD09A3B2003}" srcOrd="2" destOrd="0" presId="urn:microsoft.com/office/officeart/2005/8/layout/vProcess5"/>
    <dgm:cxn modelId="{E5F238BD-2535-7C43-BD68-5F2A65F1FB28}" type="presParOf" srcId="{AD4346F3-8B47-0D4B-9CEE-02464ABD679F}" destId="{2E3C5482-BA4E-9946-AFD1-AE6BD5025C40}" srcOrd="3" destOrd="0" presId="urn:microsoft.com/office/officeart/2005/8/layout/vProcess5"/>
    <dgm:cxn modelId="{519B3A4D-52D8-0D49-84A1-902AAA2E4419}" type="presParOf" srcId="{AD4346F3-8B47-0D4B-9CEE-02464ABD679F}" destId="{0FDAE29A-69E2-3048-BED5-9C83940BA45A}" srcOrd="4" destOrd="0" presId="urn:microsoft.com/office/officeart/2005/8/layout/vProcess5"/>
    <dgm:cxn modelId="{6325AEB9-5D58-B84A-A12A-52F455DE3841}" type="presParOf" srcId="{AD4346F3-8B47-0D4B-9CEE-02464ABD679F}" destId="{D688CCEB-FCEA-234E-942C-313805A17583}"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AC64E7-77A9-4246-8CED-2B9C1A924D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4E77BBA-B363-49F7-9798-E0205EC2E560}">
      <dgm:prSet/>
      <dgm:spPr/>
      <dgm:t>
        <a:bodyPr/>
        <a:lstStyle/>
        <a:p>
          <a:r>
            <a:rPr lang="en-US"/>
            <a:t>Twitter first tries to access the Twitter Cards on the HTML page.</a:t>
          </a:r>
        </a:p>
      </dgm:t>
    </dgm:pt>
    <dgm:pt modelId="{53FC77C9-F99A-4917-A30C-395E8D4F9AA7}" type="parTrans" cxnId="{BF84CF0F-706B-4B34-94F2-876ED387090C}">
      <dgm:prSet/>
      <dgm:spPr/>
      <dgm:t>
        <a:bodyPr/>
        <a:lstStyle/>
        <a:p>
          <a:endParaRPr lang="en-US"/>
        </a:p>
      </dgm:t>
    </dgm:pt>
    <dgm:pt modelId="{1463D074-B7A1-4EED-9094-24C10B212766}" type="sibTrans" cxnId="{BF84CF0F-706B-4B34-94F2-876ED387090C}">
      <dgm:prSet/>
      <dgm:spPr/>
      <dgm:t>
        <a:bodyPr/>
        <a:lstStyle/>
        <a:p>
          <a:endParaRPr lang="en-US"/>
        </a:p>
      </dgm:t>
    </dgm:pt>
    <dgm:pt modelId="{C6A6AA94-F3E6-411C-A070-316C37DB1DE8}">
      <dgm:prSet/>
      <dgm:spPr/>
      <dgm:t>
        <a:bodyPr/>
        <a:lstStyle/>
        <a:p>
          <a:r>
            <a:rPr lang="en-US"/>
            <a:t>If Twitter Cards are absent(or incomplete), it tries to access Open Graph (OG) tags.</a:t>
          </a:r>
        </a:p>
      </dgm:t>
    </dgm:pt>
    <dgm:pt modelId="{AFD18B9E-BAB4-44E3-B33C-30C434141770}" type="parTrans" cxnId="{A458D352-3A82-4623-B559-73AFE4F1D005}">
      <dgm:prSet/>
      <dgm:spPr/>
      <dgm:t>
        <a:bodyPr/>
        <a:lstStyle/>
        <a:p>
          <a:endParaRPr lang="en-US"/>
        </a:p>
      </dgm:t>
    </dgm:pt>
    <dgm:pt modelId="{1F0C1EBF-9C84-4954-8511-028CA0D3CBAB}" type="sibTrans" cxnId="{A458D352-3A82-4623-B559-73AFE4F1D005}">
      <dgm:prSet/>
      <dgm:spPr/>
      <dgm:t>
        <a:bodyPr/>
        <a:lstStyle/>
        <a:p>
          <a:endParaRPr lang="en-US"/>
        </a:p>
      </dgm:t>
    </dgm:pt>
    <dgm:pt modelId="{140B250C-D453-4F1E-B905-371B3D8E5C15}">
      <dgm:prSet/>
      <dgm:spPr/>
      <dgm:t>
        <a:bodyPr/>
        <a:lstStyle/>
        <a:p>
          <a:r>
            <a:rPr lang="en-US"/>
            <a:t>If there are multiple ‘og:image’ tags, it accesses the last ‘og:image’ tag on the page.</a:t>
          </a:r>
        </a:p>
      </dgm:t>
    </dgm:pt>
    <dgm:pt modelId="{55A923C4-EDBA-4964-86D1-AA9BA3AB6984}" type="parTrans" cxnId="{CD3BF9C7-C878-498C-A1F3-169D66CBC71A}">
      <dgm:prSet/>
      <dgm:spPr/>
      <dgm:t>
        <a:bodyPr/>
        <a:lstStyle/>
        <a:p>
          <a:endParaRPr lang="en-US"/>
        </a:p>
      </dgm:t>
    </dgm:pt>
    <dgm:pt modelId="{3BADD96B-1F69-4FCA-81A5-B5A010BFAB6C}" type="sibTrans" cxnId="{CD3BF9C7-C878-498C-A1F3-169D66CBC71A}">
      <dgm:prSet/>
      <dgm:spPr/>
      <dgm:t>
        <a:bodyPr/>
        <a:lstStyle/>
        <a:p>
          <a:endParaRPr lang="en-US"/>
        </a:p>
      </dgm:t>
    </dgm:pt>
    <dgm:pt modelId="{4B026E41-EE36-4C39-9CCF-E9A6332E89D6}">
      <dgm:prSet/>
      <dgm:spPr/>
      <dgm:t>
        <a:bodyPr/>
        <a:lstStyle/>
        <a:p>
          <a:r>
            <a:rPr lang="en-US"/>
            <a:t>No fixed dimension limit for Twitter images. Image dimensions largely depend on the domain of the URL. Recommended image size for Twitter Cards is 1200x628 pixels for optimal display.</a:t>
          </a:r>
        </a:p>
      </dgm:t>
    </dgm:pt>
    <dgm:pt modelId="{FF78599B-5043-4F8F-9693-24F210A8828D}" type="parTrans" cxnId="{CDA6AAD1-B528-45AF-8515-D4E0639971D7}">
      <dgm:prSet/>
      <dgm:spPr/>
      <dgm:t>
        <a:bodyPr/>
        <a:lstStyle/>
        <a:p>
          <a:endParaRPr lang="en-US"/>
        </a:p>
      </dgm:t>
    </dgm:pt>
    <dgm:pt modelId="{4F1D15C3-3704-44BE-925C-7B470452E883}" type="sibTrans" cxnId="{CDA6AAD1-B528-45AF-8515-D4E0639971D7}">
      <dgm:prSet/>
      <dgm:spPr/>
      <dgm:t>
        <a:bodyPr/>
        <a:lstStyle/>
        <a:p>
          <a:endParaRPr lang="en-US"/>
        </a:p>
      </dgm:t>
    </dgm:pt>
    <dgm:pt modelId="{45970602-1EC6-430A-8CCB-CD57E695725F}" type="pres">
      <dgm:prSet presAssocID="{B3AC64E7-77A9-4246-8CED-2B9C1A924D73}" presName="root" presStyleCnt="0">
        <dgm:presLayoutVars>
          <dgm:dir/>
          <dgm:resizeHandles val="exact"/>
        </dgm:presLayoutVars>
      </dgm:prSet>
      <dgm:spPr/>
    </dgm:pt>
    <dgm:pt modelId="{3540176D-ED4A-40FD-9D02-8E45B9507D7A}" type="pres">
      <dgm:prSet presAssocID="{94E77BBA-B363-49F7-9798-E0205EC2E560}" presName="compNode" presStyleCnt="0"/>
      <dgm:spPr/>
    </dgm:pt>
    <dgm:pt modelId="{5481B3C4-ECA3-461C-BFA8-F7033D0710A4}" type="pres">
      <dgm:prSet presAssocID="{94E77BBA-B363-49F7-9798-E0205EC2E560}" presName="bgRect" presStyleLbl="bgShp" presStyleIdx="0" presStyleCnt="4"/>
      <dgm:spPr/>
    </dgm:pt>
    <dgm:pt modelId="{C89A2A4A-D6EB-46C3-8D88-5D9E18B4D2E4}" type="pres">
      <dgm:prSet presAssocID="{94E77BBA-B363-49F7-9798-E0205EC2E56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C5C44054-4462-4BCE-8447-C3C1AE420EDA}" type="pres">
      <dgm:prSet presAssocID="{94E77BBA-B363-49F7-9798-E0205EC2E560}" presName="spaceRect" presStyleCnt="0"/>
      <dgm:spPr/>
    </dgm:pt>
    <dgm:pt modelId="{8188F534-3B73-4F54-AC16-96F6E32033C7}" type="pres">
      <dgm:prSet presAssocID="{94E77BBA-B363-49F7-9798-E0205EC2E560}" presName="parTx" presStyleLbl="revTx" presStyleIdx="0" presStyleCnt="4">
        <dgm:presLayoutVars>
          <dgm:chMax val="0"/>
          <dgm:chPref val="0"/>
        </dgm:presLayoutVars>
      </dgm:prSet>
      <dgm:spPr/>
    </dgm:pt>
    <dgm:pt modelId="{35774FBE-3C0B-45C4-8113-C19AC304F608}" type="pres">
      <dgm:prSet presAssocID="{1463D074-B7A1-4EED-9094-24C10B212766}" presName="sibTrans" presStyleCnt="0"/>
      <dgm:spPr/>
    </dgm:pt>
    <dgm:pt modelId="{900C732D-8014-47BF-A3D6-570E326AE527}" type="pres">
      <dgm:prSet presAssocID="{C6A6AA94-F3E6-411C-A070-316C37DB1DE8}" presName="compNode" presStyleCnt="0"/>
      <dgm:spPr/>
    </dgm:pt>
    <dgm:pt modelId="{01CBD2C9-24EC-4629-9020-E6013B72D1AB}" type="pres">
      <dgm:prSet presAssocID="{C6A6AA94-F3E6-411C-A070-316C37DB1DE8}" presName="bgRect" presStyleLbl="bgShp" presStyleIdx="1" presStyleCnt="4"/>
      <dgm:spPr/>
    </dgm:pt>
    <dgm:pt modelId="{607D206A-F8DF-4662-A763-72496A848B00}" type="pres">
      <dgm:prSet presAssocID="{C6A6AA94-F3E6-411C-A070-316C37DB1DE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bel"/>
        </a:ext>
      </dgm:extLst>
    </dgm:pt>
    <dgm:pt modelId="{95579E3E-518A-47F1-8076-45B08148A993}" type="pres">
      <dgm:prSet presAssocID="{C6A6AA94-F3E6-411C-A070-316C37DB1DE8}" presName="spaceRect" presStyleCnt="0"/>
      <dgm:spPr/>
    </dgm:pt>
    <dgm:pt modelId="{BC2F643B-71F8-4AC7-A1A7-63558AAD49EB}" type="pres">
      <dgm:prSet presAssocID="{C6A6AA94-F3E6-411C-A070-316C37DB1DE8}" presName="parTx" presStyleLbl="revTx" presStyleIdx="1" presStyleCnt="4">
        <dgm:presLayoutVars>
          <dgm:chMax val="0"/>
          <dgm:chPref val="0"/>
        </dgm:presLayoutVars>
      </dgm:prSet>
      <dgm:spPr/>
    </dgm:pt>
    <dgm:pt modelId="{5F794C39-1830-40C1-A3DB-EAE0C7CBB239}" type="pres">
      <dgm:prSet presAssocID="{1F0C1EBF-9C84-4954-8511-028CA0D3CBAB}" presName="sibTrans" presStyleCnt="0"/>
      <dgm:spPr/>
    </dgm:pt>
    <dgm:pt modelId="{48849E48-6980-44C5-974A-E741EBFC707A}" type="pres">
      <dgm:prSet presAssocID="{140B250C-D453-4F1E-B905-371B3D8E5C15}" presName="compNode" presStyleCnt="0"/>
      <dgm:spPr/>
    </dgm:pt>
    <dgm:pt modelId="{3BD9BDAE-D3B7-40B3-8779-4DBB14030A3A}" type="pres">
      <dgm:prSet presAssocID="{140B250C-D453-4F1E-B905-371B3D8E5C15}" presName="bgRect" presStyleLbl="bgShp" presStyleIdx="2" presStyleCnt="4"/>
      <dgm:spPr/>
    </dgm:pt>
    <dgm:pt modelId="{2F16B711-B37D-48D5-B11F-FC4046CF6EC0}" type="pres">
      <dgm:prSet presAssocID="{140B250C-D453-4F1E-B905-371B3D8E5C1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code"/>
        </a:ext>
      </dgm:extLst>
    </dgm:pt>
    <dgm:pt modelId="{59A3E374-3139-4639-B54F-5039CBC08C9E}" type="pres">
      <dgm:prSet presAssocID="{140B250C-D453-4F1E-B905-371B3D8E5C15}" presName="spaceRect" presStyleCnt="0"/>
      <dgm:spPr/>
    </dgm:pt>
    <dgm:pt modelId="{944D8E93-7D3A-4898-91DF-60E02E18D77B}" type="pres">
      <dgm:prSet presAssocID="{140B250C-D453-4F1E-B905-371B3D8E5C15}" presName="parTx" presStyleLbl="revTx" presStyleIdx="2" presStyleCnt="4">
        <dgm:presLayoutVars>
          <dgm:chMax val="0"/>
          <dgm:chPref val="0"/>
        </dgm:presLayoutVars>
      </dgm:prSet>
      <dgm:spPr/>
    </dgm:pt>
    <dgm:pt modelId="{0B67C0A0-AD40-4D72-B9C0-355EE7D8D487}" type="pres">
      <dgm:prSet presAssocID="{3BADD96B-1F69-4FCA-81A5-B5A010BFAB6C}" presName="sibTrans" presStyleCnt="0"/>
      <dgm:spPr/>
    </dgm:pt>
    <dgm:pt modelId="{8C592D06-A45A-41FA-A788-1D2F3B69651C}" type="pres">
      <dgm:prSet presAssocID="{4B026E41-EE36-4C39-9CCF-E9A6332E89D6}" presName="compNode" presStyleCnt="0"/>
      <dgm:spPr/>
    </dgm:pt>
    <dgm:pt modelId="{F7D11071-847C-48E6-AD65-38B3D075A004}" type="pres">
      <dgm:prSet presAssocID="{4B026E41-EE36-4C39-9CCF-E9A6332E89D6}" presName="bgRect" presStyleLbl="bgShp" presStyleIdx="3" presStyleCnt="4"/>
      <dgm:spPr/>
    </dgm:pt>
    <dgm:pt modelId="{D3848193-D349-4A00-98D8-8BDF2D97C3FA}" type="pres">
      <dgm:prSet presAssocID="{4B026E41-EE36-4C39-9CCF-E9A6332E89D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mage"/>
        </a:ext>
      </dgm:extLst>
    </dgm:pt>
    <dgm:pt modelId="{61475C36-DE30-452D-B4B7-B0E1E1F2586D}" type="pres">
      <dgm:prSet presAssocID="{4B026E41-EE36-4C39-9CCF-E9A6332E89D6}" presName="spaceRect" presStyleCnt="0"/>
      <dgm:spPr/>
    </dgm:pt>
    <dgm:pt modelId="{689E4247-6A4F-4044-8D6B-5BB4FE83F7AC}" type="pres">
      <dgm:prSet presAssocID="{4B026E41-EE36-4C39-9CCF-E9A6332E89D6}" presName="parTx" presStyleLbl="revTx" presStyleIdx="3" presStyleCnt="4">
        <dgm:presLayoutVars>
          <dgm:chMax val="0"/>
          <dgm:chPref val="0"/>
        </dgm:presLayoutVars>
      </dgm:prSet>
      <dgm:spPr/>
    </dgm:pt>
  </dgm:ptLst>
  <dgm:cxnLst>
    <dgm:cxn modelId="{BF84CF0F-706B-4B34-94F2-876ED387090C}" srcId="{B3AC64E7-77A9-4246-8CED-2B9C1A924D73}" destId="{94E77BBA-B363-49F7-9798-E0205EC2E560}" srcOrd="0" destOrd="0" parTransId="{53FC77C9-F99A-4917-A30C-395E8D4F9AA7}" sibTransId="{1463D074-B7A1-4EED-9094-24C10B212766}"/>
    <dgm:cxn modelId="{B1A4B848-DA13-4D5A-AA6E-F27C1C3E641D}" type="presOf" srcId="{4B026E41-EE36-4C39-9CCF-E9A6332E89D6}" destId="{689E4247-6A4F-4044-8D6B-5BB4FE83F7AC}" srcOrd="0" destOrd="0" presId="urn:microsoft.com/office/officeart/2018/2/layout/IconVerticalSolidList"/>
    <dgm:cxn modelId="{A458D352-3A82-4623-B559-73AFE4F1D005}" srcId="{B3AC64E7-77A9-4246-8CED-2B9C1A924D73}" destId="{C6A6AA94-F3E6-411C-A070-316C37DB1DE8}" srcOrd="1" destOrd="0" parTransId="{AFD18B9E-BAB4-44E3-B33C-30C434141770}" sibTransId="{1F0C1EBF-9C84-4954-8511-028CA0D3CBAB}"/>
    <dgm:cxn modelId="{03EDDF98-EE1F-4EA0-B5F3-D80E37D85D37}" type="presOf" srcId="{94E77BBA-B363-49F7-9798-E0205EC2E560}" destId="{8188F534-3B73-4F54-AC16-96F6E32033C7}" srcOrd="0" destOrd="0" presId="urn:microsoft.com/office/officeart/2018/2/layout/IconVerticalSolidList"/>
    <dgm:cxn modelId="{8F61FCC0-2433-497D-98CF-756BA9B0D5E9}" type="presOf" srcId="{140B250C-D453-4F1E-B905-371B3D8E5C15}" destId="{944D8E93-7D3A-4898-91DF-60E02E18D77B}" srcOrd="0" destOrd="0" presId="urn:microsoft.com/office/officeart/2018/2/layout/IconVerticalSolidList"/>
    <dgm:cxn modelId="{CD3BF9C7-C878-498C-A1F3-169D66CBC71A}" srcId="{B3AC64E7-77A9-4246-8CED-2B9C1A924D73}" destId="{140B250C-D453-4F1E-B905-371B3D8E5C15}" srcOrd="2" destOrd="0" parTransId="{55A923C4-EDBA-4964-86D1-AA9BA3AB6984}" sibTransId="{3BADD96B-1F69-4FCA-81A5-B5A010BFAB6C}"/>
    <dgm:cxn modelId="{C183E1C9-C61C-4D6A-A515-569D1D5169ED}" type="presOf" srcId="{B3AC64E7-77A9-4246-8CED-2B9C1A924D73}" destId="{45970602-1EC6-430A-8CCB-CD57E695725F}" srcOrd="0" destOrd="0" presId="urn:microsoft.com/office/officeart/2018/2/layout/IconVerticalSolidList"/>
    <dgm:cxn modelId="{CDA6AAD1-B528-45AF-8515-D4E0639971D7}" srcId="{B3AC64E7-77A9-4246-8CED-2B9C1A924D73}" destId="{4B026E41-EE36-4C39-9CCF-E9A6332E89D6}" srcOrd="3" destOrd="0" parTransId="{FF78599B-5043-4F8F-9693-24F210A8828D}" sibTransId="{4F1D15C3-3704-44BE-925C-7B470452E883}"/>
    <dgm:cxn modelId="{C424CDFD-8D49-4B83-914C-594D75B38C56}" type="presOf" srcId="{C6A6AA94-F3E6-411C-A070-316C37DB1DE8}" destId="{BC2F643B-71F8-4AC7-A1A7-63558AAD49EB}" srcOrd="0" destOrd="0" presId="urn:microsoft.com/office/officeart/2018/2/layout/IconVerticalSolidList"/>
    <dgm:cxn modelId="{094E69CA-DA32-42C3-BBB5-72AEBB4CCF8E}" type="presParOf" srcId="{45970602-1EC6-430A-8CCB-CD57E695725F}" destId="{3540176D-ED4A-40FD-9D02-8E45B9507D7A}" srcOrd="0" destOrd="0" presId="urn:microsoft.com/office/officeart/2018/2/layout/IconVerticalSolidList"/>
    <dgm:cxn modelId="{88EAD04C-5B19-4D98-9E74-3C3BEFB67B70}" type="presParOf" srcId="{3540176D-ED4A-40FD-9D02-8E45B9507D7A}" destId="{5481B3C4-ECA3-461C-BFA8-F7033D0710A4}" srcOrd="0" destOrd="0" presId="urn:microsoft.com/office/officeart/2018/2/layout/IconVerticalSolidList"/>
    <dgm:cxn modelId="{DCB2DB96-EE6D-4D15-BB53-9962965F3F02}" type="presParOf" srcId="{3540176D-ED4A-40FD-9D02-8E45B9507D7A}" destId="{C89A2A4A-D6EB-46C3-8D88-5D9E18B4D2E4}" srcOrd="1" destOrd="0" presId="urn:microsoft.com/office/officeart/2018/2/layout/IconVerticalSolidList"/>
    <dgm:cxn modelId="{5A62AB05-5623-4F69-8606-F6415712A4C7}" type="presParOf" srcId="{3540176D-ED4A-40FD-9D02-8E45B9507D7A}" destId="{C5C44054-4462-4BCE-8447-C3C1AE420EDA}" srcOrd="2" destOrd="0" presId="urn:microsoft.com/office/officeart/2018/2/layout/IconVerticalSolidList"/>
    <dgm:cxn modelId="{9967BECE-17F4-414C-B7CB-4BF5D32C031F}" type="presParOf" srcId="{3540176D-ED4A-40FD-9D02-8E45B9507D7A}" destId="{8188F534-3B73-4F54-AC16-96F6E32033C7}" srcOrd="3" destOrd="0" presId="urn:microsoft.com/office/officeart/2018/2/layout/IconVerticalSolidList"/>
    <dgm:cxn modelId="{8958AD9B-67F7-4173-9170-4690010D5216}" type="presParOf" srcId="{45970602-1EC6-430A-8CCB-CD57E695725F}" destId="{35774FBE-3C0B-45C4-8113-C19AC304F608}" srcOrd="1" destOrd="0" presId="urn:microsoft.com/office/officeart/2018/2/layout/IconVerticalSolidList"/>
    <dgm:cxn modelId="{2BBC6A08-9133-4966-8DF4-64F76E053C99}" type="presParOf" srcId="{45970602-1EC6-430A-8CCB-CD57E695725F}" destId="{900C732D-8014-47BF-A3D6-570E326AE527}" srcOrd="2" destOrd="0" presId="urn:microsoft.com/office/officeart/2018/2/layout/IconVerticalSolidList"/>
    <dgm:cxn modelId="{E0A699C6-C152-4A5F-B0A1-1C435CE73068}" type="presParOf" srcId="{900C732D-8014-47BF-A3D6-570E326AE527}" destId="{01CBD2C9-24EC-4629-9020-E6013B72D1AB}" srcOrd="0" destOrd="0" presId="urn:microsoft.com/office/officeart/2018/2/layout/IconVerticalSolidList"/>
    <dgm:cxn modelId="{F1689257-7FF2-4AEB-B26D-C3BF80147D5D}" type="presParOf" srcId="{900C732D-8014-47BF-A3D6-570E326AE527}" destId="{607D206A-F8DF-4662-A763-72496A848B00}" srcOrd="1" destOrd="0" presId="urn:microsoft.com/office/officeart/2018/2/layout/IconVerticalSolidList"/>
    <dgm:cxn modelId="{081BA681-EEA9-48A4-85F3-8B768487DB17}" type="presParOf" srcId="{900C732D-8014-47BF-A3D6-570E326AE527}" destId="{95579E3E-518A-47F1-8076-45B08148A993}" srcOrd="2" destOrd="0" presId="urn:microsoft.com/office/officeart/2018/2/layout/IconVerticalSolidList"/>
    <dgm:cxn modelId="{358E6C73-4ED9-4550-A53B-360815AABF95}" type="presParOf" srcId="{900C732D-8014-47BF-A3D6-570E326AE527}" destId="{BC2F643B-71F8-4AC7-A1A7-63558AAD49EB}" srcOrd="3" destOrd="0" presId="urn:microsoft.com/office/officeart/2018/2/layout/IconVerticalSolidList"/>
    <dgm:cxn modelId="{79B6E256-438E-484F-ACD8-9C4E5583D08E}" type="presParOf" srcId="{45970602-1EC6-430A-8CCB-CD57E695725F}" destId="{5F794C39-1830-40C1-A3DB-EAE0C7CBB239}" srcOrd="3" destOrd="0" presId="urn:microsoft.com/office/officeart/2018/2/layout/IconVerticalSolidList"/>
    <dgm:cxn modelId="{E4389CB9-F9E5-47C1-8AD9-1A43BE7A78E1}" type="presParOf" srcId="{45970602-1EC6-430A-8CCB-CD57E695725F}" destId="{48849E48-6980-44C5-974A-E741EBFC707A}" srcOrd="4" destOrd="0" presId="urn:microsoft.com/office/officeart/2018/2/layout/IconVerticalSolidList"/>
    <dgm:cxn modelId="{4F558943-7DF7-45E0-A559-9303FA5C6D44}" type="presParOf" srcId="{48849E48-6980-44C5-974A-E741EBFC707A}" destId="{3BD9BDAE-D3B7-40B3-8779-4DBB14030A3A}" srcOrd="0" destOrd="0" presId="urn:microsoft.com/office/officeart/2018/2/layout/IconVerticalSolidList"/>
    <dgm:cxn modelId="{FD0FB0D8-9AAD-4098-99B9-2A0DF953FBEA}" type="presParOf" srcId="{48849E48-6980-44C5-974A-E741EBFC707A}" destId="{2F16B711-B37D-48D5-B11F-FC4046CF6EC0}" srcOrd="1" destOrd="0" presId="urn:microsoft.com/office/officeart/2018/2/layout/IconVerticalSolidList"/>
    <dgm:cxn modelId="{3F0EA948-C80D-42EA-9D82-038B0A9659D7}" type="presParOf" srcId="{48849E48-6980-44C5-974A-E741EBFC707A}" destId="{59A3E374-3139-4639-B54F-5039CBC08C9E}" srcOrd="2" destOrd="0" presId="urn:microsoft.com/office/officeart/2018/2/layout/IconVerticalSolidList"/>
    <dgm:cxn modelId="{E228ABB9-D78A-487E-AFF8-CA6A485DEA2C}" type="presParOf" srcId="{48849E48-6980-44C5-974A-E741EBFC707A}" destId="{944D8E93-7D3A-4898-91DF-60E02E18D77B}" srcOrd="3" destOrd="0" presId="urn:microsoft.com/office/officeart/2018/2/layout/IconVerticalSolidList"/>
    <dgm:cxn modelId="{85234EA9-5F4E-4B48-91D8-411644D07A0D}" type="presParOf" srcId="{45970602-1EC6-430A-8CCB-CD57E695725F}" destId="{0B67C0A0-AD40-4D72-B9C0-355EE7D8D487}" srcOrd="5" destOrd="0" presId="urn:microsoft.com/office/officeart/2018/2/layout/IconVerticalSolidList"/>
    <dgm:cxn modelId="{AF7805C8-72C9-4426-B413-46C17423E2AA}" type="presParOf" srcId="{45970602-1EC6-430A-8CCB-CD57E695725F}" destId="{8C592D06-A45A-41FA-A788-1D2F3B69651C}" srcOrd="6" destOrd="0" presId="urn:microsoft.com/office/officeart/2018/2/layout/IconVerticalSolidList"/>
    <dgm:cxn modelId="{009E169D-F3D0-42EA-8CA0-F10C5FC89C85}" type="presParOf" srcId="{8C592D06-A45A-41FA-A788-1D2F3B69651C}" destId="{F7D11071-847C-48E6-AD65-38B3D075A004}" srcOrd="0" destOrd="0" presId="urn:microsoft.com/office/officeart/2018/2/layout/IconVerticalSolidList"/>
    <dgm:cxn modelId="{392B91D1-FED8-4ADC-817C-47A38EB8DDC4}" type="presParOf" srcId="{8C592D06-A45A-41FA-A788-1D2F3B69651C}" destId="{D3848193-D349-4A00-98D8-8BDF2D97C3FA}" srcOrd="1" destOrd="0" presId="urn:microsoft.com/office/officeart/2018/2/layout/IconVerticalSolidList"/>
    <dgm:cxn modelId="{E75DD98A-8F66-4B96-BCCE-E301AB523DF5}" type="presParOf" srcId="{8C592D06-A45A-41FA-A788-1D2F3B69651C}" destId="{61475C36-DE30-452D-B4B7-B0E1E1F2586D}" srcOrd="2" destOrd="0" presId="urn:microsoft.com/office/officeart/2018/2/layout/IconVerticalSolidList"/>
    <dgm:cxn modelId="{E7BB2312-BE15-43CB-83E1-3DE429181749}" type="presParOf" srcId="{8C592D06-A45A-41FA-A788-1D2F3B69651C}" destId="{689E4247-6A4F-4044-8D6B-5BB4FE83F7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38CA9C-BE1A-46B1-9C91-9EE0D7F0B354}"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AFE2E70-05DD-4938-8753-4BF51A2B2EB1}">
      <dgm:prSet/>
      <dgm:spPr/>
      <dgm:t>
        <a:bodyPr/>
        <a:lstStyle/>
        <a:p>
          <a:r>
            <a:rPr lang="en-US" dirty="0"/>
            <a:t>Facebook uses Open Graph (OG) tags to generate link previews. It checks for these tags in the webpage's metadata and utilizes their information for creating previews.</a:t>
          </a:r>
        </a:p>
      </dgm:t>
    </dgm:pt>
    <dgm:pt modelId="{3CC0409A-8572-4F9F-AB09-AFE488422F50}" type="parTrans" cxnId="{FFFC3C26-58EA-42F5-A264-95B104B75A81}">
      <dgm:prSet/>
      <dgm:spPr/>
      <dgm:t>
        <a:bodyPr/>
        <a:lstStyle/>
        <a:p>
          <a:endParaRPr lang="en-US"/>
        </a:p>
      </dgm:t>
    </dgm:pt>
    <dgm:pt modelId="{E3658896-EE6B-43DC-BDAF-5C03AA405C64}" type="sibTrans" cxnId="{FFFC3C26-58EA-42F5-A264-95B104B75A81}">
      <dgm:prSet/>
      <dgm:spPr/>
      <dgm:t>
        <a:bodyPr/>
        <a:lstStyle/>
        <a:p>
          <a:endParaRPr lang="en-US"/>
        </a:p>
      </dgm:t>
    </dgm:pt>
    <dgm:pt modelId="{C21F7F6A-D57F-4B82-8F1B-9487F35C3EDA}">
      <dgm:prSet/>
      <dgm:spPr/>
      <dgm:t>
        <a:bodyPr/>
        <a:lstStyle/>
        <a:p>
          <a:r>
            <a:rPr lang="en-US" dirty="0"/>
            <a:t>If OG tags are missing or incomplete, Facebook scrapes the webpage to gather additional information for generating a preview.</a:t>
          </a:r>
        </a:p>
      </dgm:t>
    </dgm:pt>
    <dgm:pt modelId="{BC087E18-1A46-4B99-B1A0-21CFC4CD9323}" type="parTrans" cxnId="{599C644D-DBED-48B2-9EB2-AD10BA568689}">
      <dgm:prSet/>
      <dgm:spPr/>
      <dgm:t>
        <a:bodyPr/>
        <a:lstStyle/>
        <a:p>
          <a:endParaRPr lang="en-US"/>
        </a:p>
      </dgm:t>
    </dgm:pt>
    <dgm:pt modelId="{AE05A926-78F3-4BA3-AF06-D76C6DC2FD7C}" type="sibTrans" cxnId="{599C644D-DBED-48B2-9EB2-AD10BA568689}">
      <dgm:prSet/>
      <dgm:spPr/>
      <dgm:t>
        <a:bodyPr/>
        <a:lstStyle/>
        <a:p>
          <a:endParaRPr lang="en-US"/>
        </a:p>
      </dgm:t>
    </dgm:pt>
    <dgm:pt modelId="{5DCAC3E3-2371-4ADB-9867-0DE1E0D7DEEC}">
      <dgm:prSet/>
      <dgm:spPr/>
      <dgm:t>
        <a:bodyPr/>
        <a:lstStyle/>
        <a:p>
          <a:r>
            <a:rPr lang="en-US" dirty="0"/>
            <a:t>If an OG image tag exists but the associated image’s dimensions are less than 200x200 pixels, Facebook may disregard it as insufficient for a quality preview, and it may continue to scrape the webpage to find the first image above 200x200 pixels to preview it as the image.</a:t>
          </a:r>
        </a:p>
      </dgm:t>
    </dgm:pt>
    <dgm:pt modelId="{6CAC4F64-4176-4035-AEF3-9CE12D998A6B}" type="parTrans" cxnId="{7412647A-DBA1-463C-99C8-837310790D8C}">
      <dgm:prSet/>
      <dgm:spPr/>
      <dgm:t>
        <a:bodyPr/>
        <a:lstStyle/>
        <a:p>
          <a:endParaRPr lang="en-US"/>
        </a:p>
      </dgm:t>
    </dgm:pt>
    <dgm:pt modelId="{BAB93CF1-C107-4992-A40A-2CFA3A5F1863}" type="sibTrans" cxnId="{7412647A-DBA1-463C-99C8-837310790D8C}">
      <dgm:prSet/>
      <dgm:spPr/>
      <dgm:t>
        <a:bodyPr/>
        <a:lstStyle/>
        <a:p>
          <a:endParaRPr lang="en-US"/>
        </a:p>
      </dgm:t>
    </dgm:pt>
    <dgm:pt modelId="{07AA8F1F-41F9-184B-98A9-82EE8BDC9718}" type="pres">
      <dgm:prSet presAssocID="{0738CA9C-BE1A-46B1-9C91-9EE0D7F0B354}" presName="linear" presStyleCnt="0">
        <dgm:presLayoutVars>
          <dgm:animLvl val="lvl"/>
          <dgm:resizeHandles val="exact"/>
        </dgm:presLayoutVars>
      </dgm:prSet>
      <dgm:spPr/>
    </dgm:pt>
    <dgm:pt modelId="{7E3D870D-4911-734C-8241-AF803D78BDAD}" type="pres">
      <dgm:prSet presAssocID="{6AFE2E70-05DD-4938-8753-4BF51A2B2EB1}" presName="parentText" presStyleLbl="node1" presStyleIdx="0" presStyleCnt="3">
        <dgm:presLayoutVars>
          <dgm:chMax val="0"/>
          <dgm:bulletEnabled val="1"/>
        </dgm:presLayoutVars>
      </dgm:prSet>
      <dgm:spPr/>
    </dgm:pt>
    <dgm:pt modelId="{D10F6E8D-3FD7-9A4D-A3B8-44B44B3F3F63}" type="pres">
      <dgm:prSet presAssocID="{E3658896-EE6B-43DC-BDAF-5C03AA405C64}" presName="spacer" presStyleCnt="0"/>
      <dgm:spPr/>
    </dgm:pt>
    <dgm:pt modelId="{19520EC0-FBDB-7F4C-9809-65343FC55593}" type="pres">
      <dgm:prSet presAssocID="{C21F7F6A-D57F-4B82-8F1B-9487F35C3EDA}" presName="parentText" presStyleLbl="node1" presStyleIdx="1" presStyleCnt="3">
        <dgm:presLayoutVars>
          <dgm:chMax val="0"/>
          <dgm:bulletEnabled val="1"/>
        </dgm:presLayoutVars>
      </dgm:prSet>
      <dgm:spPr/>
    </dgm:pt>
    <dgm:pt modelId="{8F35619E-9018-0F46-B8E2-B1EF853E103A}" type="pres">
      <dgm:prSet presAssocID="{AE05A926-78F3-4BA3-AF06-D76C6DC2FD7C}" presName="spacer" presStyleCnt="0"/>
      <dgm:spPr/>
    </dgm:pt>
    <dgm:pt modelId="{9E45403C-980E-054D-9E10-D2F3BE7CD89F}" type="pres">
      <dgm:prSet presAssocID="{5DCAC3E3-2371-4ADB-9867-0DE1E0D7DEEC}" presName="parentText" presStyleLbl="node1" presStyleIdx="2" presStyleCnt="3">
        <dgm:presLayoutVars>
          <dgm:chMax val="0"/>
          <dgm:bulletEnabled val="1"/>
        </dgm:presLayoutVars>
      </dgm:prSet>
      <dgm:spPr/>
    </dgm:pt>
  </dgm:ptLst>
  <dgm:cxnLst>
    <dgm:cxn modelId="{B89BCE10-8E3F-F640-BBE9-8E05D6FD4288}" type="presOf" srcId="{6AFE2E70-05DD-4938-8753-4BF51A2B2EB1}" destId="{7E3D870D-4911-734C-8241-AF803D78BDAD}" srcOrd="0" destOrd="0" presId="urn:microsoft.com/office/officeart/2005/8/layout/vList2"/>
    <dgm:cxn modelId="{FFFC3C26-58EA-42F5-A264-95B104B75A81}" srcId="{0738CA9C-BE1A-46B1-9C91-9EE0D7F0B354}" destId="{6AFE2E70-05DD-4938-8753-4BF51A2B2EB1}" srcOrd="0" destOrd="0" parTransId="{3CC0409A-8572-4F9F-AB09-AFE488422F50}" sibTransId="{E3658896-EE6B-43DC-BDAF-5C03AA405C64}"/>
    <dgm:cxn modelId="{599C644D-DBED-48B2-9EB2-AD10BA568689}" srcId="{0738CA9C-BE1A-46B1-9C91-9EE0D7F0B354}" destId="{C21F7F6A-D57F-4B82-8F1B-9487F35C3EDA}" srcOrd="1" destOrd="0" parTransId="{BC087E18-1A46-4B99-B1A0-21CFC4CD9323}" sibTransId="{AE05A926-78F3-4BA3-AF06-D76C6DC2FD7C}"/>
    <dgm:cxn modelId="{54511178-7AFA-1C4B-A0B7-CD34612724E0}" type="presOf" srcId="{5DCAC3E3-2371-4ADB-9867-0DE1E0D7DEEC}" destId="{9E45403C-980E-054D-9E10-D2F3BE7CD89F}" srcOrd="0" destOrd="0" presId="urn:microsoft.com/office/officeart/2005/8/layout/vList2"/>
    <dgm:cxn modelId="{7412647A-DBA1-463C-99C8-837310790D8C}" srcId="{0738CA9C-BE1A-46B1-9C91-9EE0D7F0B354}" destId="{5DCAC3E3-2371-4ADB-9867-0DE1E0D7DEEC}" srcOrd="2" destOrd="0" parTransId="{6CAC4F64-4176-4035-AEF3-9CE12D998A6B}" sibTransId="{BAB93CF1-C107-4992-A40A-2CFA3A5F1863}"/>
    <dgm:cxn modelId="{66D38280-76DA-2445-96B1-0830821BCBA2}" type="presOf" srcId="{C21F7F6A-D57F-4B82-8F1B-9487F35C3EDA}" destId="{19520EC0-FBDB-7F4C-9809-65343FC55593}" srcOrd="0" destOrd="0" presId="urn:microsoft.com/office/officeart/2005/8/layout/vList2"/>
    <dgm:cxn modelId="{2E0782AF-093E-3E44-BC56-FF254DE98791}" type="presOf" srcId="{0738CA9C-BE1A-46B1-9C91-9EE0D7F0B354}" destId="{07AA8F1F-41F9-184B-98A9-82EE8BDC9718}" srcOrd="0" destOrd="0" presId="urn:microsoft.com/office/officeart/2005/8/layout/vList2"/>
    <dgm:cxn modelId="{AD487D9E-B33A-BA4C-A665-E1AD330F1635}" type="presParOf" srcId="{07AA8F1F-41F9-184B-98A9-82EE8BDC9718}" destId="{7E3D870D-4911-734C-8241-AF803D78BDAD}" srcOrd="0" destOrd="0" presId="urn:microsoft.com/office/officeart/2005/8/layout/vList2"/>
    <dgm:cxn modelId="{2411C55D-FDB2-6243-8781-738B973B22C5}" type="presParOf" srcId="{07AA8F1F-41F9-184B-98A9-82EE8BDC9718}" destId="{D10F6E8D-3FD7-9A4D-A3B8-44B44B3F3F63}" srcOrd="1" destOrd="0" presId="urn:microsoft.com/office/officeart/2005/8/layout/vList2"/>
    <dgm:cxn modelId="{91074C22-3FC8-9047-AB8B-50012E2C9134}" type="presParOf" srcId="{07AA8F1F-41F9-184B-98A9-82EE8BDC9718}" destId="{19520EC0-FBDB-7F4C-9809-65343FC55593}" srcOrd="2" destOrd="0" presId="urn:microsoft.com/office/officeart/2005/8/layout/vList2"/>
    <dgm:cxn modelId="{13B7294B-60FC-8B41-A22D-CD08875584D4}" type="presParOf" srcId="{07AA8F1F-41F9-184B-98A9-82EE8BDC9718}" destId="{8F35619E-9018-0F46-B8E2-B1EF853E103A}" srcOrd="3" destOrd="0" presId="urn:microsoft.com/office/officeart/2005/8/layout/vList2"/>
    <dgm:cxn modelId="{780832D1-4B32-624E-8677-E3176AE72AFE}" type="presParOf" srcId="{07AA8F1F-41F9-184B-98A9-82EE8BDC9718}" destId="{9E45403C-980E-054D-9E10-D2F3BE7CD89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741DEC-548D-4B96-9CE9-8DBBFC9E1135}"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FD9FDEB7-AB84-4945-A014-B44FA2805F94}">
      <dgm:prSet/>
      <dgm:spPr/>
      <dgm:t>
        <a:bodyPr/>
        <a:lstStyle/>
        <a:p>
          <a:r>
            <a:rPr lang="en-US"/>
            <a:t>Initially checks for the presence of OG tags in the webpage’s metadata.</a:t>
          </a:r>
        </a:p>
      </dgm:t>
    </dgm:pt>
    <dgm:pt modelId="{8EAE8ABC-6A49-4EC8-8F55-9AE774F904CB}" type="parTrans" cxnId="{EDFDA872-D88E-4387-9A55-E9FD898C2906}">
      <dgm:prSet/>
      <dgm:spPr/>
      <dgm:t>
        <a:bodyPr/>
        <a:lstStyle/>
        <a:p>
          <a:endParaRPr lang="en-US"/>
        </a:p>
      </dgm:t>
    </dgm:pt>
    <dgm:pt modelId="{CD8CB679-B429-448D-8E9D-A1D75CA3006B}" type="sibTrans" cxnId="{EDFDA872-D88E-4387-9A55-E9FD898C2906}">
      <dgm:prSet/>
      <dgm:spPr/>
      <dgm:t>
        <a:bodyPr/>
        <a:lstStyle/>
        <a:p>
          <a:endParaRPr lang="en-US"/>
        </a:p>
      </dgm:t>
    </dgm:pt>
    <dgm:pt modelId="{5FFCD134-5CCE-44E5-B0C8-B3FD832D225B}">
      <dgm:prSet/>
      <dgm:spPr/>
      <dgm:t>
        <a:bodyPr/>
        <a:lstStyle/>
        <a:p>
          <a:r>
            <a:rPr lang="en-US"/>
            <a:t>If OG tags are absent or incomplete, Facebook scrapes the webpage to gather additional information for generating a preview.</a:t>
          </a:r>
        </a:p>
      </dgm:t>
    </dgm:pt>
    <dgm:pt modelId="{8C2DFBC9-E876-4BED-A836-B376BDCE9851}" type="parTrans" cxnId="{DDAA2AD9-D599-44B0-9D6C-27F040EFEBEF}">
      <dgm:prSet/>
      <dgm:spPr/>
      <dgm:t>
        <a:bodyPr/>
        <a:lstStyle/>
        <a:p>
          <a:endParaRPr lang="en-US"/>
        </a:p>
      </dgm:t>
    </dgm:pt>
    <dgm:pt modelId="{7381921A-C402-408E-9A26-1F7493A40B43}" type="sibTrans" cxnId="{DDAA2AD9-D599-44B0-9D6C-27F040EFEBEF}">
      <dgm:prSet/>
      <dgm:spPr/>
      <dgm:t>
        <a:bodyPr/>
        <a:lstStyle/>
        <a:p>
          <a:endParaRPr lang="en-US"/>
        </a:p>
      </dgm:t>
    </dgm:pt>
    <dgm:pt modelId="{A6DEE3DD-B2C5-4120-A864-6C6619968B9B}">
      <dgm:prSet/>
      <dgm:spPr/>
      <dgm:t>
        <a:bodyPr/>
        <a:lstStyle/>
        <a:p>
          <a:r>
            <a:rPr lang="en-US"/>
            <a:t>If an ‘og:image’ tag exists but the associated image’s dimensions are less than 200x200 pixels, Facebook may disregard it. Facebook continues to scrape the webpage to find the first image above 200x200 pixels to use as the preview image.</a:t>
          </a:r>
        </a:p>
      </dgm:t>
    </dgm:pt>
    <dgm:pt modelId="{045F531F-3248-43C8-AE42-CC85CFC37B97}" type="parTrans" cxnId="{E22C7B51-0FE8-4418-9807-1CCA8C5CAC2D}">
      <dgm:prSet/>
      <dgm:spPr/>
      <dgm:t>
        <a:bodyPr/>
        <a:lstStyle/>
        <a:p>
          <a:endParaRPr lang="en-US"/>
        </a:p>
      </dgm:t>
    </dgm:pt>
    <dgm:pt modelId="{14BF3557-1E63-438C-9098-D15B413AF89F}" type="sibTrans" cxnId="{E22C7B51-0FE8-4418-9807-1CCA8C5CAC2D}">
      <dgm:prSet/>
      <dgm:spPr/>
      <dgm:t>
        <a:bodyPr/>
        <a:lstStyle/>
        <a:p>
          <a:endParaRPr lang="en-US"/>
        </a:p>
      </dgm:t>
    </dgm:pt>
    <dgm:pt modelId="{47DFC51D-877E-7342-8102-B1D0DA564EE5}" type="pres">
      <dgm:prSet presAssocID="{41741DEC-548D-4B96-9CE9-8DBBFC9E1135}" presName="Name0" presStyleCnt="0">
        <dgm:presLayoutVars>
          <dgm:dir/>
          <dgm:animLvl val="lvl"/>
          <dgm:resizeHandles val="exact"/>
        </dgm:presLayoutVars>
      </dgm:prSet>
      <dgm:spPr/>
    </dgm:pt>
    <dgm:pt modelId="{9B669FDE-47A8-E045-94AC-1084709651F9}" type="pres">
      <dgm:prSet presAssocID="{A6DEE3DD-B2C5-4120-A864-6C6619968B9B}" presName="boxAndChildren" presStyleCnt="0"/>
      <dgm:spPr/>
    </dgm:pt>
    <dgm:pt modelId="{AA5AE990-734D-9147-8158-0E42F9C6D12C}" type="pres">
      <dgm:prSet presAssocID="{A6DEE3DD-B2C5-4120-A864-6C6619968B9B}" presName="parentTextBox" presStyleLbl="node1" presStyleIdx="0" presStyleCnt="3"/>
      <dgm:spPr/>
    </dgm:pt>
    <dgm:pt modelId="{299B42F9-EB61-504F-B9EA-F9A001D343DB}" type="pres">
      <dgm:prSet presAssocID="{7381921A-C402-408E-9A26-1F7493A40B43}" presName="sp" presStyleCnt="0"/>
      <dgm:spPr/>
    </dgm:pt>
    <dgm:pt modelId="{CDB26EC4-C4B6-0E4D-9C4D-8BF8CC92B6B8}" type="pres">
      <dgm:prSet presAssocID="{5FFCD134-5CCE-44E5-B0C8-B3FD832D225B}" presName="arrowAndChildren" presStyleCnt="0"/>
      <dgm:spPr/>
    </dgm:pt>
    <dgm:pt modelId="{4A2FDCDA-F450-DF46-8125-F8410DD219B9}" type="pres">
      <dgm:prSet presAssocID="{5FFCD134-5CCE-44E5-B0C8-B3FD832D225B}" presName="parentTextArrow" presStyleLbl="node1" presStyleIdx="1" presStyleCnt="3"/>
      <dgm:spPr/>
    </dgm:pt>
    <dgm:pt modelId="{AFA7602A-5F88-564C-A41D-C15831D46294}" type="pres">
      <dgm:prSet presAssocID="{CD8CB679-B429-448D-8E9D-A1D75CA3006B}" presName="sp" presStyleCnt="0"/>
      <dgm:spPr/>
    </dgm:pt>
    <dgm:pt modelId="{4F3DCFE2-B86D-3843-A717-F20040DFBA97}" type="pres">
      <dgm:prSet presAssocID="{FD9FDEB7-AB84-4945-A014-B44FA2805F94}" presName="arrowAndChildren" presStyleCnt="0"/>
      <dgm:spPr/>
    </dgm:pt>
    <dgm:pt modelId="{26C5B416-12FF-1149-96E7-298DBAD787C3}" type="pres">
      <dgm:prSet presAssocID="{FD9FDEB7-AB84-4945-A014-B44FA2805F94}" presName="parentTextArrow" presStyleLbl="node1" presStyleIdx="2" presStyleCnt="3"/>
      <dgm:spPr/>
    </dgm:pt>
  </dgm:ptLst>
  <dgm:cxnLst>
    <dgm:cxn modelId="{8558A903-BBC6-FB43-AC44-5F89C15BE04B}" type="presOf" srcId="{A6DEE3DD-B2C5-4120-A864-6C6619968B9B}" destId="{AA5AE990-734D-9147-8158-0E42F9C6D12C}" srcOrd="0" destOrd="0" presId="urn:microsoft.com/office/officeart/2005/8/layout/process4"/>
    <dgm:cxn modelId="{2012E532-FA23-EF44-ABC3-7E318B40F639}" type="presOf" srcId="{41741DEC-548D-4B96-9CE9-8DBBFC9E1135}" destId="{47DFC51D-877E-7342-8102-B1D0DA564EE5}" srcOrd="0" destOrd="0" presId="urn:microsoft.com/office/officeart/2005/8/layout/process4"/>
    <dgm:cxn modelId="{E22C7B51-0FE8-4418-9807-1CCA8C5CAC2D}" srcId="{41741DEC-548D-4B96-9CE9-8DBBFC9E1135}" destId="{A6DEE3DD-B2C5-4120-A864-6C6619968B9B}" srcOrd="2" destOrd="0" parTransId="{045F531F-3248-43C8-AE42-CC85CFC37B97}" sibTransId="{14BF3557-1E63-438C-9098-D15B413AF89F}"/>
    <dgm:cxn modelId="{EDFDA872-D88E-4387-9A55-E9FD898C2906}" srcId="{41741DEC-548D-4B96-9CE9-8DBBFC9E1135}" destId="{FD9FDEB7-AB84-4945-A014-B44FA2805F94}" srcOrd="0" destOrd="0" parTransId="{8EAE8ABC-6A49-4EC8-8F55-9AE774F904CB}" sibTransId="{CD8CB679-B429-448D-8E9D-A1D75CA3006B}"/>
    <dgm:cxn modelId="{A47373D7-B00B-624D-B9BC-BF1301094414}" type="presOf" srcId="{FD9FDEB7-AB84-4945-A014-B44FA2805F94}" destId="{26C5B416-12FF-1149-96E7-298DBAD787C3}" srcOrd="0" destOrd="0" presId="urn:microsoft.com/office/officeart/2005/8/layout/process4"/>
    <dgm:cxn modelId="{DDAA2AD9-D599-44B0-9D6C-27F040EFEBEF}" srcId="{41741DEC-548D-4B96-9CE9-8DBBFC9E1135}" destId="{5FFCD134-5CCE-44E5-B0C8-B3FD832D225B}" srcOrd="1" destOrd="0" parTransId="{8C2DFBC9-E876-4BED-A836-B376BDCE9851}" sibTransId="{7381921A-C402-408E-9A26-1F7493A40B43}"/>
    <dgm:cxn modelId="{8EE0CBEF-009C-3249-8DAE-76B296FB9406}" type="presOf" srcId="{5FFCD134-5CCE-44E5-B0C8-B3FD832D225B}" destId="{4A2FDCDA-F450-DF46-8125-F8410DD219B9}" srcOrd="0" destOrd="0" presId="urn:microsoft.com/office/officeart/2005/8/layout/process4"/>
    <dgm:cxn modelId="{598CFB19-29DA-514F-AFE9-3C5068A514A3}" type="presParOf" srcId="{47DFC51D-877E-7342-8102-B1D0DA564EE5}" destId="{9B669FDE-47A8-E045-94AC-1084709651F9}" srcOrd="0" destOrd="0" presId="urn:microsoft.com/office/officeart/2005/8/layout/process4"/>
    <dgm:cxn modelId="{D5F64C3F-5446-E346-BA71-E84E1B592D5C}" type="presParOf" srcId="{9B669FDE-47A8-E045-94AC-1084709651F9}" destId="{AA5AE990-734D-9147-8158-0E42F9C6D12C}" srcOrd="0" destOrd="0" presId="urn:microsoft.com/office/officeart/2005/8/layout/process4"/>
    <dgm:cxn modelId="{F59F1AEF-AA56-AC46-B7CB-8C0B7A499C52}" type="presParOf" srcId="{47DFC51D-877E-7342-8102-B1D0DA564EE5}" destId="{299B42F9-EB61-504F-B9EA-F9A001D343DB}" srcOrd="1" destOrd="0" presId="urn:microsoft.com/office/officeart/2005/8/layout/process4"/>
    <dgm:cxn modelId="{236B6814-4877-9C49-9D4C-0A14241B76EC}" type="presParOf" srcId="{47DFC51D-877E-7342-8102-B1D0DA564EE5}" destId="{CDB26EC4-C4B6-0E4D-9C4D-8BF8CC92B6B8}" srcOrd="2" destOrd="0" presId="urn:microsoft.com/office/officeart/2005/8/layout/process4"/>
    <dgm:cxn modelId="{4F0F3777-4712-574A-B259-24CAE9BB3385}" type="presParOf" srcId="{CDB26EC4-C4B6-0E4D-9C4D-8BF8CC92B6B8}" destId="{4A2FDCDA-F450-DF46-8125-F8410DD219B9}" srcOrd="0" destOrd="0" presId="urn:microsoft.com/office/officeart/2005/8/layout/process4"/>
    <dgm:cxn modelId="{6398D8AF-0420-9144-A733-2CC6FFE01E53}" type="presParOf" srcId="{47DFC51D-877E-7342-8102-B1D0DA564EE5}" destId="{AFA7602A-5F88-564C-A41D-C15831D46294}" srcOrd="3" destOrd="0" presId="urn:microsoft.com/office/officeart/2005/8/layout/process4"/>
    <dgm:cxn modelId="{A1708203-471F-1943-980F-536008501F30}" type="presParOf" srcId="{47DFC51D-877E-7342-8102-B1D0DA564EE5}" destId="{4F3DCFE2-B86D-3843-A717-F20040DFBA97}" srcOrd="4" destOrd="0" presId="urn:microsoft.com/office/officeart/2005/8/layout/process4"/>
    <dgm:cxn modelId="{9909C12D-5E70-B041-B981-F77A919A0186}" type="presParOf" srcId="{4F3DCFE2-B86D-3843-A717-F20040DFBA97}" destId="{26C5B416-12FF-1149-96E7-298DBAD787C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DC75BC-C2FA-46D8-8784-B3D843C8167F}"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193ACC78-B695-4CB0-B7D2-F74E129AF2BA}">
      <dgm:prSet/>
      <dgm:spPr/>
      <dgm:t>
        <a:bodyPr/>
        <a:lstStyle/>
        <a:p>
          <a:r>
            <a:rPr lang="en-US" dirty="0"/>
            <a:t>Initially, LinkedIn checks for Open Graph(OG) tags on the webpage. If OG tags are present, LinkedIn uses the information provided.</a:t>
          </a:r>
        </a:p>
      </dgm:t>
    </dgm:pt>
    <dgm:pt modelId="{52FB2DFB-7ECC-4AED-9E91-FE761CB1B8EE}" type="parTrans" cxnId="{F7C3F802-F2DF-4198-AEB4-471EC08642B2}">
      <dgm:prSet/>
      <dgm:spPr/>
      <dgm:t>
        <a:bodyPr/>
        <a:lstStyle/>
        <a:p>
          <a:endParaRPr lang="en-US"/>
        </a:p>
      </dgm:t>
    </dgm:pt>
    <dgm:pt modelId="{28E24188-C2B1-43C1-BF3A-6B8B5E1F3627}" type="sibTrans" cxnId="{F7C3F802-F2DF-4198-AEB4-471EC08642B2}">
      <dgm:prSet/>
      <dgm:spPr/>
      <dgm:t>
        <a:bodyPr/>
        <a:lstStyle/>
        <a:p>
          <a:endParaRPr lang="en-US"/>
        </a:p>
      </dgm:t>
    </dgm:pt>
    <dgm:pt modelId="{B6B56C3F-2569-4E39-BC41-1CD08C9D784D}">
      <dgm:prSet/>
      <dgm:spPr/>
      <dgm:t>
        <a:bodyPr/>
        <a:lstStyle/>
        <a:p>
          <a:r>
            <a:rPr lang="en-US"/>
            <a:t>However, if OG tags are missing or incomplete, LinkedIn proceeds to scrape the webpage for images. During this scraping process, LinkedIn looks for the first image with dimensions greater than 120x120 pixels.</a:t>
          </a:r>
        </a:p>
      </dgm:t>
    </dgm:pt>
    <dgm:pt modelId="{DE7A5120-8948-436E-82E6-494D213354E9}" type="parTrans" cxnId="{CF0D4CBC-A731-43A0-88F8-478CEABE3C66}">
      <dgm:prSet/>
      <dgm:spPr/>
      <dgm:t>
        <a:bodyPr/>
        <a:lstStyle/>
        <a:p>
          <a:endParaRPr lang="en-US"/>
        </a:p>
      </dgm:t>
    </dgm:pt>
    <dgm:pt modelId="{E1562B42-FF5D-4ADC-B6D5-90B2CC27BEAF}" type="sibTrans" cxnId="{CF0D4CBC-A731-43A0-88F8-478CEABE3C66}">
      <dgm:prSet/>
      <dgm:spPr/>
      <dgm:t>
        <a:bodyPr/>
        <a:lstStyle/>
        <a:p>
          <a:endParaRPr lang="en-US"/>
        </a:p>
      </dgm:t>
    </dgm:pt>
    <dgm:pt modelId="{9526025C-A33F-426F-9CFE-F59BAA2F06D0}">
      <dgm:prSet/>
      <dgm:spPr/>
      <dgm:t>
        <a:bodyPr/>
        <a:lstStyle/>
        <a:p>
          <a:r>
            <a:rPr lang="en-US" dirty="0"/>
            <a:t>Unlike Facebook, LinkedIn doesn’t enforce a strict minimum dimension requirement for OG images.</a:t>
          </a:r>
        </a:p>
      </dgm:t>
    </dgm:pt>
    <dgm:pt modelId="{01602E7F-49EA-4C83-BE41-0E4830256D73}" type="parTrans" cxnId="{ED037EF6-3593-445B-8CCB-082618A11D83}">
      <dgm:prSet/>
      <dgm:spPr/>
      <dgm:t>
        <a:bodyPr/>
        <a:lstStyle/>
        <a:p>
          <a:endParaRPr lang="en-US"/>
        </a:p>
      </dgm:t>
    </dgm:pt>
    <dgm:pt modelId="{BE3963CC-2729-4515-B281-0027DE4A58EA}" type="sibTrans" cxnId="{ED037EF6-3593-445B-8CCB-082618A11D83}">
      <dgm:prSet/>
      <dgm:spPr/>
      <dgm:t>
        <a:bodyPr/>
        <a:lstStyle/>
        <a:p>
          <a:endParaRPr lang="en-US"/>
        </a:p>
      </dgm:t>
    </dgm:pt>
    <dgm:pt modelId="{2865A615-8483-6044-A236-9C71F8B7F2E5}" type="pres">
      <dgm:prSet presAssocID="{F3DC75BC-C2FA-46D8-8784-B3D843C8167F}" presName="linear" presStyleCnt="0">
        <dgm:presLayoutVars>
          <dgm:animLvl val="lvl"/>
          <dgm:resizeHandles val="exact"/>
        </dgm:presLayoutVars>
      </dgm:prSet>
      <dgm:spPr/>
    </dgm:pt>
    <dgm:pt modelId="{5E57D37F-5211-CA47-85A8-32C3BE9C5335}" type="pres">
      <dgm:prSet presAssocID="{193ACC78-B695-4CB0-B7D2-F74E129AF2BA}" presName="parentText" presStyleLbl="node1" presStyleIdx="0" presStyleCnt="3">
        <dgm:presLayoutVars>
          <dgm:chMax val="0"/>
          <dgm:bulletEnabled val="1"/>
        </dgm:presLayoutVars>
      </dgm:prSet>
      <dgm:spPr/>
    </dgm:pt>
    <dgm:pt modelId="{C4459FEC-9625-2243-9E18-975B7C5A75C6}" type="pres">
      <dgm:prSet presAssocID="{28E24188-C2B1-43C1-BF3A-6B8B5E1F3627}" presName="spacer" presStyleCnt="0"/>
      <dgm:spPr/>
    </dgm:pt>
    <dgm:pt modelId="{9DB480F1-8ACB-D140-A5E4-3D37FF93C582}" type="pres">
      <dgm:prSet presAssocID="{B6B56C3F-2569-4E39-BC41-1CD08C9D784D}" presName="parentText" presStyleLbl="node1" presStyleIdx="1" presStyleCnt="3">
        <dgm:presLayoutVars>
          <dgm:chMax val="0"/>
          <dgm:bulletEnabled val="1"/>
        </dgm:presLayoutVars>
      </dgm:prSet>
      <dgm:spPr/>
    </dgm:pt>
    <dgm:pt modelId="{D911839B-F77D-D246-B40C-38A3AC3BC792}" type="pres">
      <dgm:prSet presAssocID="{E1562B42-FF5D-4ADC-B6D5-90B2CC27BEAF}" presName="spacer" presStyleCnt="0"/>
      <dgm:spPr/>
    </dgm:pt>
    <dgm:pt modelId="{41F4D505-3473-264A-B760-8B3F5D3E07EA}" type="pres">
      <dgm:prSet presAssocID="{9526025C-A33F-426F-9CFE-F59BAA2F06D0}" presName="parentText" presStyleLbl="node1" presStyleIdx="2" presStyleCnt="3">
        <dgm:presLayoutVars>
          <dgm:chMax val="0"/>
          <dgm:bulletEnabled val="1"/>
        </dgm:presLayoutVars>
      </dgm:prSet>
      <dgm:spPr/>
    </dgm:pt>
  </dgm:ptLst>
  <dgm:cxnLst>
    <dgm:cxn modelId="{F7C3F802-F2DF-4198-AEB4-471EC08642B2}" srcId="{F3DC75BC-C2FA-46D8-8784-B3D843C8167F}" destId="{193ACC78-B695-4CB0-B7D2-F74E129AF2BA}" srcOrd="0" destOrd="0" parTransId="{52FB2DFB-7ECC-4AED-9E91-FE761CB1B8EE}" sibTransId="{28E24188-C2B1-43C1-BF3A-6B8B5E1F3627}"/>
    <dgm:cxn modelId="{8EE3984E-E009-1949-AB5E-9DCB350AEE42}" type="presOf" srcId="{B6B56C3F-2569-4E39-BC41-1CD08C9D784D}" destId="{9DB480F1-8ACB-D140-A5E4-3D37FF93C582}" srcOrd="0" destOrd="0" presId="urn:microsoft.com/office/officeart/2005/8/layout/vList2"/>
    <dgm:cxn modelId="{F2CBCB54-5E4E-8042-A21C-D020D89C2B3A}" type="presOf" srcId="{9526025C-A33F-426F-9CFE-F59BAA2F06D0}" destId="{41F4D505-3473-264A-B760-8B3F5D3E07EA}" srcOrd="0" destOrd="0" presId="urn:microsoft.com/office/officeart/2005/8/layout/vList2"/>
    <dgm:cxn modelId="{861C90AF-CEA3-1D4C-87A0-ABB8849A5227}" type="presOf" srcId="{F3DC75BC-C2FA-46D8-8784-B3D843C8167F}" destId="{2865A615-8483-6044-A236-9C71F8B7F2E5}" srcOrd="0" destOrd="0" presId="urn:microsoft.com/office/officeart/2005/8/layout/vList2"/>
    <dgm:cxn modelId="{BC8E04B7-F247-AC43-B14B-088AC58D44E7}" type="presOf" srcId="{193ACC78-B695-4CB0-B7D2-F74E129AF2BA}" destId="{5E57D37F-5211-CA47-85A8-32C3BE9C5335}" srcOrd="0" destOrd="0" presId="urn:microsoft.com/office/officeart/2005/8/layout/vList2"/>
    <dgm:cxn modelId="{CF0D4CBC-A731-43A0-88F8-478CEABE3C66}" srcId="{F3DC75BC-C2FA-46D8-8784-B3D843C8167F}" destId="{B6B56C3F-2569-4E39-BC41-1CD08C9D784D}" srcOrd="1" destOrd="0" parTransId="{DE7A5120-8948-436E-82E6-494D213354E9}" sibTransId="{E1562B42-FF5D-4ADC-B6D5-90B2CC27BEAF}"/>
    <dgm:cxn modelId="{ED037EF6-3593-445B-8CCB-082618A11D83}" srcId="{F3DC75BC-C2FA-46D8-8784-B3D843C8167F}" destId="{9526025C-A33F-426F-9CFE-F59BAA2F06D0}" srcOrd="2" destOrd="0" parTransId="{01602E7F-49EA-4C83-BE41-0E4830256D73}" sibTransId="{BE3963CC-2729-4515-B281-0027DE4A58EA}"/>
    <dgm:cxn modelId="{74434BE4-1ADA-364C-8684-73B0FD38DA9E}" type="presParOf" srcId="{2865A615-8483-6044-A236-9C71F8B7F2E5}" destId="{5E57D37F-5211-CA47-85A8-32C3BE9C5335}" srcOrd="0" destOrd="0" presId="urn:microsoft.com/office/officeart/2005/8/layout/vList2"/>
    <dgm:cxn modelId="{9FB27EE9-047C-C84B-9645-3BB9FF9B1A3B}" type="presParOf" srcId="{2865A615-8483-6044-A236-9C71F8B7F2E5}" destId="{C4459FEC-9625-2243-9E18-975B7C5A75C6}" srcOrd="1" destOrd="0" presId="urn:microsoft.com/office/officeart/2005/8/layout/vList2"/>
    <dgm:cxn modelId="{647C0BA8-9E9B-AC4C-A139-D8DF3BAB88B5}" type="presParOf" srcId="{2865A615-8483-6044-A236-9C71F8B7F2E5}" destId="{9DB480F1-8ACB-D140-A5E4-3D37FF93C582}" srcOrd="2" destOrd="0" presId="urn:microsoft.com/office/officeart/2005/8/layout/vList2"/>
    <dgm:cxn modelId="{102D4FB2-9CA1-A74F-83E5-FD9241EBF140}" type="presParOf" srcId="{2865A615-8483-6044-A236-9C71F8B7F2E5}" destId="{D911839B-F77D-D246-B40C-38A3AC3BC792}" srcOrd="3" destOrd="0" presId="urn:microsoft.com/office/officeart/2005/8/layout/vList2"/>
    <dgm:cxn modelId="{53165F03-2D10-E542-888B-E6825537A67C}" type="presParOf" srcId="{2865A615-8483-6044-A236-9C71F8B7F2E5}" destId="{41F4D505-3473-264A-B760-8B3F5D3E07E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ED41-80B2-7B42-A246-8583E6582E2E}">
      <dsp:nvSpPr>
        <dsp:cNvPr id="0" name=""/>
        <dsp:cNvSpPr/>
      </dsp:nvSpPr>
      <dsp:spPr>
        <a:xfrm>
          <a:off x="0" y="84426"/>
          <a:ext cx="8163718" cy="1207766"/>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endParaRPr lang="en-US" sz="2600" kern="1200" dirty="0"/>
        </a:p>
      </dsp:txBody>
      <dsp:txXfrm>
        <a:off x="35374" y="119800"/>
        <a:ext cx="6459404" cy="1137018"/>
      </dsp:txXfrm>
    </dsp:sp>
    <dsp:sp modelId="{A77E34E3-F012-894F-A08E-1CD09A3B2003}">
      <dsp:nvSpPr>
        <dsp:cNvPr id="0" name=""/>
        <dsp:cNvSpPr/>
      </dsp:nvSpPr>
      <dsp:spPr>
        <a:xfrm>
          <a:off x="1440166" y="1721614"/>
          <a:ext cx="8163718" cy="1675452"/>
        </a:xfrm>
        <a:prstGeom prst="roundRect">
          <a:avLst>
            <a:gd name="adj" fmla="val 10000"/>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There are mainly 4 types of Twitter Cards, namely Summary Card, Summary card with large Image, App Card, and Player Card.</a:t>
          </a:r>
        </a:p>
      </dsp:txBody>
      <dsp:txXfrm>
        <a:off x="1489238" y="1770686"/>
        <a:ext cx="5535874" cy="1577308"/>
      </dsp:txXfrm>
    </dsp:sp>
    <dsp:sp modelId="{2E3C5482-BA4E-9946-AFD1-AE6BD5025C40}">
      <dsp:nvSpPr>
        <dsp:cNvPr id="0" name=""/>
        <dsp:cNvSpPr/>
      </dsp:nvSpPr>
      <dsp:spPr>
        <a:xfrm>
          <a:off x="7019710" y="901621"/>
          <a:ext cx="1089043" cy="1089043"/>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264745" y="901621"/>
        <a:ext cx="598973" cy="819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1B3C4-ECA3-461C-BFA8-F7033D0710A4}">
      <dsp:nvSpPr>
        <dsp:cNvPr id="0" name=""/>
        <dsp:cNvSpPr/>
      </dsp:nvSpPr>
      <dsp:spPr>
        <a:xfrm>
          <a:off x="0" y="1924"/>
          <a:ext cx="5913437" cy="97541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9A2A4A-D6EB-46C3-8D88-5D9E18B4D2E4}">
      <dsp:nvSpPr>
        <dsp:cNvPr id="0" name=""/>
        <dsp:cNvSpPr/>
      </dsp:nvSpPr>
      <dsp:spPr>
        <a:xfrm>
          <a:off x="295064" y="221393"/>
          <a:ext cx="536480" cy="5364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88F534-3B73-4F54-AC16-96F6E32033C7}">
      <dsp:nvSpPr>
        <dsp:cNvPr id="0" name=""/>
        <dsp:cNvSpPr/>
      </dsp:nvSpPr>
      <dsp:spPr>
        <a:xfrm>
          <a:off x="1126608" y="1924"/>
          <a:ext cx="4786828" cy="97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32" tIns="103232" rIns="103232" bIns="103232" numCol="1" spcCol="1270" anchor="ctr" anchorCtr="0">
          <a:noAutofit/>
        </a:bodyPr>
        <a:lstStyle/>
        <a:p>
          <a:pPr marL="0" lvl="0" indent="0" algn="l" defTabSz="622300">
            <a:lnSpc>
              <a:spcPct val="90000"/>
            </a:lnSpc>
            <a:spcBef>
              <a:spcPct val="0"/>
            </a:spcBef>
            <a:spcAft>
              <a:spcPct val="35000"/>
            </a:spcAft>
            <a:buNone/>
          </a:pPr>
          <a:r>
            <a:rPr lang="en-US" sz="1400" kern="1200"/>
            <a:t>Twitter first tries to access the Twitter Cards on the HTML page.</a:t>
          </a:r>
        </a:p>
      </dsp:txBody>
      <dsp:txXfrm>
        <a:off x="1126608" y="1924"/>
        <a:ext cx="4786828" cy="975418"/>
      </dsp:txXfrm>
    </dsp:sp>
    <dsp:sp modelId="{01CBD2C9-24EC-4629-9020-E6013B72D1AB}">
      <dsp:nvSpPr>
        <dsp:cNvPr id="0" name=""/>
        <dsp:cNvSpPr/>
      </dsp:nvSpPr>
      <dsp:spPr>
        <a:xfrm>
          <a:off x="0" y="1221197"/>
          <a:ext cx="5913437" cy="97541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7D206A-F8DF-4662-A763-72496A848B00}">
      <dsp:nvSpPr>
        <dsp:cNvPr id="0" name=""/>
        <dsp:cNvSpPr/>
      </dsp:nvSpPr>
      <dsp:spPr>
        <a:xfrm>
          <a:off x="295064" y="1440667"/>
          <a:ext cx="536480" cy="5364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2F643B-71F8-4AC7-A1A7-63558AAD49EB}">
      <dsp:nvSpPr>
        <dsp:cNvPr id="0" name=""/>
        <dsp:cNvSpPr/>
      </dsp:nvSpPr>
      <dsp:spPr>
        <a:xfrm>
          <a:off x="1126608" y="1221197"/>
          <a:ext cx="4786828" cy="97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32" tIns="103232" rIns="103232" bIns="103232" numCol="1" spcCol="1270" anchor="ctr" anchorCtr="0">
          <a:noAutofit/>
        </a:bodyPr>
        <a:lstStyle/>
        <a:p>
          <a:pPr marL="0" lvl="0" indent="0" algn="l" defTabSz="622300">
            <a:lnSpc>
              <a:spcPct val="90000"/>
            </a:lnSpc>
            <a:spcBef>
              <a:spcPct val="0"/>
            </a:spcBef>
            <a:spcAft>
              <a:spcPct val="35000"/>
            </a:spcAft>
            <a:buNone/>
          </a:pPr>
          <a:r>
            <a:rPr lang="en-US" sz="1400" kern="1200"/>
            <a:t>If Twitter Cards are absent(or incomplete), it tries to access Open Graph (OG) tags.</a:t>
          </a:r>
        </a:p>
      </dsp:txBody>
      <dsp:txXfrm>
        <a:off x="1126608" y="1221197"/>
        <a:ext cx="4786828" cy="975418"/>
      </dsp:txXfrm>
    </dsp:sp>
    <dsp:sp modelId="{3BD9BDAE-D3B7-40B3-8779-4DBB14030A3A}">
      <dsp:nvSpPr>
        <dsp:cNvPr id="0" name=""/>
        <dsp:cNvSpPr/>
      </dsp:nvSpPr>
      <dsp:spPr>
        <a:xfrm>
          <a:off x="0" y="2440471"/>
          <a:ext cx="5913437" cy="97541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16B711-B37D-48D5-B11F-FC4046CF6EC0}">
      <dsp:nvSpPr>
        <dsp:cNvPr id="0" name=""/>
        <dsp:cNvSpPr/>
      </dsp:nvSpPr>
      <dsp:spPr>
        <a:xfrm>
          <a:off x="295064" y="2659940"/>
          <a:ext cx="536480" cy="5364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4D8E93-7D3A-4898-91DF-60E02E18D77B}">
      <dsp:nvSpPr>
        <dsp:cNvPr id="0" name=""/>
        <dsp:cNvSpPr/>
      </dsp:nvSpPr>
      <dsp:spPr>
        <a:xfrm>
          <a:off x="1126608" y="2440471"/>
          <a:ext cx="4786828" cy="97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32" tIns="103232" rIns="103232" bIns="103232" numCol="1" spcCol="1270" anchor="ctr" anchorCtr="0">
          <a:noAutofit/>
        </a:bodyPr>
        <a:lstStyle/>
        <a:p>
          <a:pPr marL="0" lvl="0" indent="0" algn="l" defTabSz="622300">
            <a:lnSpc>
              <a:spcPct val="90000"/>
            </a:lnSpc>
            <a:spcBef>
              <a:spcPct val="0"/>
            </a:spcBef>
            <a:spcAft>
              <a:spcPct val="35000"/>
            </a:spcAft>
            <a:buNone/>
          </a:pPr>
          <a:r>
            <a:rPr lang="en-US" sz="1400" kern="1200"/>
            <a:t>If there are multiple ‘og:image’ tags, it accesses the last ‘og:image’ tag on the page.</a:t>
          </a:r>
        </a:p>
      </dsp:txBody>
      <dsp:txXfrm>
        <a:off x="1126608" y="2440471"/>
        <a:ext cx="4786828" cy="975418"/>
      </dsp:txXfrm>
    </dsp:sp>
    <dsp:sp modelId="{F7D11071-847C-48E6-AD65-38B3D075A004}">
      <dsp:nvSpPr>
        <dsp:cNvPr id="0" name=""/>
        <dsp:cNvSpPr/>
      </dsp:nvSpPr>
      <dsp:spPr>
        <a:xfrm>
          <a:off x="0" y="3659744"/>
          <a:ext cx="5913437" cy="97541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48193-D349-4A00-98D8-8BDF2D97C3FA}">
      <dsp:nvSpPr>
        <dsp:cNvPr id="0" name=""/>
        <dsp:cNvSpPr/>
      </dsp:nvSpPr>
      <dsp:spPr>
        <a:xfrm>
          <a:off x="295064" y="3879213"/>
          <a:ext cx="536480" cy="5364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9E4247-6A4F-4044-8D6B-5BB4FE83F7AC}">
      <dsp:nvSpPr>
        <dsp:cNvPr id="0" name=""/>
        <dsp:cNvSpPr/>
      </dsp:nvSpPr>
      <dsp:spPr>
        <a:xfrm>
          <a:off x="1126608" y="3659744"/>
          <a:ext cx="4786828" cy="97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32" tIns="103232" rIns="103232" bIns="103232" numCol="1" spcCol="1270" anchor="ctr" anchorCtr="0">
          <a:noAutofit/>
        </a:bodyPr>
        <a:lstStyle/>
        <a:p>
          <a:pPr marL="0" lvl="0" indent="0" algn="l" defTabSz="622300">
            <a:lnSpc>
              <a:spcPct val="90000"/>
            </a:lnSpc>
            <a:spcBef>
              <a:spcPct val="0"/>
            </a:spcBef>
            <a:spcAft>
              <a:spcPct val="35000"/>
            </a:spcAft>
            <a:buNone/>
          </a:pPr>
          <a:r>
            <a:rPr lang="en-US" sz="1400" kern="1200"/>
            <a:t>No fixed dimension limit for Twitter images. Image dimensions largely depend on the domain of the URL. Recommended image size for Twitter Cards is 1200x628 pixels for optimal display.</a:t>
          </a:r>
        </a:p>
      </dsp:txBody>
      <dsp:txXfrm>
        <a:off x="1126608" y="3659744"/>
        <a:ext cx="4786828" cy="9754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D870D-4911-734C-8241-AF803D78BDAD}">
      <dsp:nvSpPr>
        <dsp:cNvPr id="0" name=""/>
        <dsp:cNvSpPr/>
      </dsp:nvSpPr>
      <dsp:spPr>
        <a:xfrm>
          <a:off x="0" y="45532"/>
          <a:ext cx="5913437" cy="1480781"/>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Facebook uses Open Graph (OG) tags to generate link previews. It checks for these tags in the webpage's metadata and utilizes their information for creating previews.</a:t>
          </a:r>
        </a:p>
      </dsp:txBody>
      <dsp:txXfrm>
        <a:off x="72286" y="117818"/>
        <a:ext cx="5768865" cy="1336209"/>
      </dsp:txXfrm>
    </dsp:sp>
    <dsp:sp modelId="{19520EC0-FBDB-7F4C-9809-65343FC55593}">
      <dsp:nvSpPr>
        <dsp:cNvPr id="0" name=""/>
        <dsp:cNvSpPr/>
      </dsp:nvSpPr>
      <dsp:spPr>
        <a:xfrm>
          <a:off x="0" y="1578153"/>
          <a:ext cx="5913437" cy="1480781"/>
        </a:xfrm>
        <a:prstGeom prst="roundRect">
          <a:avLst/>
        </a:prstGeom>
        <a:gradFill rotWithShape="0">
          <a:gsLst>
            <a:gs pos="0">
              <a:schemeClr val="accent2">
                <a:hueOff val="-1696488"/>
                <a:satOff val="5592"/>
                <a:lumOff val="5981"/>
                <a:alphaOff val="0"/>
                <a:tint val="98000"/>
                <a:satMod val="110000"/>
                <a:lumMod val="104000"/>
              </a:schemeClr>
            </a:gs>
            <a:gs pos="69000">
              <a:schemeClr val="accent2">
                <a:hueOff val="-1696488"/>
                <a:satOff val="5592"/>
                <a:lumOff val="5981"/>
                <a:alphaOff val="0"/>
                <a:shade val="88000"/>
                <a:satMod val="130000"/>
                <a:lumMod val="92000"/>
              </a:schemeClr>
            </a:gs>
            <a:gs pos="100000">
              <a:schemeClr val="accent2">
                <a:hueOff val="-1696488"/>
                <a:satOff val="5592"/>
                <a:lumOff val="598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If OG tags are missing or incomplete, Facebook scrapes the webpage to gather additional information for generating a preview.</a:t>
          </a:r>
        </a:p>
      </dsp:txBody>
      <dsp:txXfrm>
        <a:off x="72286" y="1650439"/>
        <a:ext cx="5768865" cy="1336209"/>
      </dsp:txXfrm>
    </dsp:sp>
    <dsp:sp modelId="{9E45403C-980E-054D-9E10-D2F3BE7CD89F}">
      <dsp:nvSpPr>
        <dsp:cNvPr id="0" name=""/>
        <dsp:cNvSpPr/>
      </dsp:nvSpPr>
      <dsp:spPr>
        <a:xfrm>
          <a:off x="0" y="3110774"/>
          <a:ext cx="5913437" cy="1480781"/>
        </a:xfrm>
        <a:prstGeom prst="round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If an OG image tag exists but the associated image’s dimensions are less than 200x200 pixels, Facebook may disregard it as insufficient for a quality preview, and it may continue to scrape the webpage to find the first image above 200x200 pixels to preview it as the image.</a:t>
          </a:r>
        </a:p>
      </dsp:txBody>
      <dsp:txXfrm>
        <a:off x="72286" y="3183060"/>
        <a:ext cx="5768865" cy="13362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AE990-734D-9147-8158-0E42F9C6D12C}">
      <dsp:nvSpPr>
        <dsp:cNvPr id="0" name=""/>
        <dsp:cNvSpPr/>
      </dsp:nvSpPr>
      <dsp:spPr>
        <a:xfrm>
          <a:off x="0" y="3490581"/>
          <a:ext cx="5913437" cy="1145686"/>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If an ‘og:image’ tag exists but the associated image’s dimensions are less than 200x200 pixels, Facebook may disregard it. Facebook continues to scrape the webpage to find the first image above 200x200 pixels to use as the preview image.</a:t>
          </a:r>
        </a:p>
      </dsp:txBody>
      <dsp:txXfrm>
        <a:off x="0" y="3490581"/>
        <a:ext cx="5913437" cy="1145686"/>
      </dsp:txXfrm>
    </dsp:sp>
    <dsp:sp modelId="{4A2FDCDA-F450-DF46-8125-F8410DD219B9}">
      <dsp:nvSpPr>
        <dsp:cNvPr id="0" name=""/>
        <dsp:cNvSpPr/>
      </dsp:nvSpPr>
      <dsp:spPr>
        <a:xfrm rot="10800000">
          <a:off x="0" y="1745700"/>
          <a:ext cx="5913437" cy="1762066"/>
        </a:xfrm>
        <a:prstGeom prst="upArrowCallout">
          <a:avLst/>
        </a:prstGeom>
        <a:gradFill rotWithShape="0">
          <a:gsLst>
            <a:gs pos="0">
              <a:schemeClr val="accent2">
                <a:hueOff val="-1696488"/>
                <a:satOff val="5592"/>
                <a:lumOff val="5981"/>
                <a:alphaOff val="0"/>
                <a:tint val="98000"/>
                <a:satMod val="110000"/>
                <a:lumMod val="104000"/>
              </a:schemeClr>
            </a:gs>
            <a:gs pos="69000">
              <a:schemeClr val="accent2">
                <a:hueOff val="-1696488"/>
                <a:satOff val="5592"/>
                <a:lumOff val="5981"/>
                <a:alphaOff val="0"/>
                <a:shade val="88000"/>
                <a:satMod val="130000"/>
                <a:lumMod val="92000"/>
              </a:schemeClr>
            </a:gs>
            <a:gs pos="100000">
              <a:schemeClr val="accent2">
                <a:hueOff val="-1696488"/>
                <a:satOff val="5592"/>
                <a:lumOff val="598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If OG tags are absent or incomplete, Facebook scrapes the webpage to gather additional information for generating a preview.</a:t>
          </a:r>
        </a:p>
      </dsp:txBody>
      <dsp:txXfrm rot="10800000">
        <a:off x="0" y="1745700"/>
        <a:ext cx="5913437" cy="1144938"/>
      </dsp:txXfrm>
    </dsp:sp>
    <dsp:sp modelId="{26C5B416-12FF-1149-96E7-298DBAD787C3}">
      <dsp:nvSpPr>
        <dsp:cNvPr id="0" name=""/>
        <dsp:cNvSpPr/>
      </dsp:nvSpPr>
      <dsp:spPr>
        <a:xfrm rot="10800000">
          <a:off x="0" y="819"/>
          <a:ext cx="5913437" cy="1762066"/>
        </a:xfrm>
        <a:prstGeom prst="upArrowCallou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Initially checks for the presence of OG tags in the webpage’s metadata.</a:t>
          </a:r>
        </a:p>
      </dsp:txBody>
      <dsp:txXfrm rot="10800000">
        <a:off x="0" y="819"/>
        <a:ext cx="5913437" cy="11449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7D37F-5211-CA47-85A8-32C3BE9C5335}">
      <dsp:nvSpPr>
        <dsp:cNvPr id="0" name=""/>
        <dsp:cNvSpPr/>
      </dsp:nvSpPr>
      <dsp:spPr>
        <a:xfrm>
          <a:off x="0" y="341276"/>
          <a:ext cx="5913437" cy="1281698"/>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Initially, LinkedIn checks for Open Graph(OG) tags on the webpage. If OG tags are present, LinkedIn uses the information provided.</a:t>
          </a:r>
        </a:p>
      </dsp:txBody>
      <dsp:txXfrm>
        <a:off x="62567" y="403843"/>
        <a:ext cx="5788303" cy="1156564"/>
      </dsp:txXfrm>
    </dsp:sp>
    <dsp:sp modelId="{9DB480F1-8ACB-D140-A5E4-3D37FF93C582}">
      <dsp:nvSpPr>
        <dsp:cNvPr id="0" name=""/>
        <dsp:cNvSpPr/>
      </dsp:nvSpPr>
      <dsp:spPr>
        <a:xfrm>
          <a:off x="0" y="1677694"/>
          <a:ext cx="5913437" cy="1281698"/>
        </a:xfrm>
        <a:prstGeom prst="roundRect">
          <a:avLst/>
        </a:prstGeom>
        <a:gradFill rotWithShape="0">
          <a:gsLst>
            <a:gs pos="0">
              <a:schemeClr val="accent2">
                <a:hueOff val="-1696488"/>
                <a:satOff val="5592"/>
                <a:lumOff val="5981"/>
                <a:alphaOff val="0"/>
                <a:tint val="98000"/>
                <a:satMod val="110000"/>
                <a:lumMod val="104000"/>
              </a:schemeClr>
            </a:gs>
            <a:gs pos="69000">
              <a:schemeClr val="accent2">
                <a:hueOff val="-1696488"/>
                <a:satOff val="5592"/>
                <a:lumOff val="5981"/>
                <a:alphaOff val="0"/>
                <a:shade val="88000"/>
                <a:satMod val="130000"/>
                <a:lumMod val="92000"/>
              </a:schemeClr>
            </a:gs>
            <a:gs pos="100000">
              <a:schemeClr val="accent2">
                <a:hueOff val="-1696488"/>
                <a:satOff val="5592"/>
                <a:lumOff val="598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However, if OG tags are missing or incomplete, LinkedIn proceeds to scrape the webpage for images. During this scraping process, LinkedIn looks for the first image with dimensions greater than 120x120 pixels.</a:t>
          </a:r>
        </a:p>
      </dsp:txBody>
      <dsp:txXfrm>
        <a:off x="62567" y="1740261"/>
        <a:ext cx="5788303" cy="1156564"/>
      </dsp:txXfrm>
    </dsp:sp>
    <dsp:sp modelId="{41F4D505-3473-264A-B760-8B3F5D3E07EA}">
      <dsp:nvSpPr>
        <dsp:cNvPr id="0" name=""/>
        <dsp:cNvSpPr/>
      </dsp:nvSpPr>
      <dsp:spPr>
        <a:xfrm>
          <a:off x="0" y="3014113"/>
          <a:ext cx="5913437" cy="1281698"/>
        </a:xfrm>
        <a:prstGeom prst="round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Unlike Facebook, LinkedIn doesn’t enforce a strict minimum dimension requirement for OG images.</a:t>
          </a:r>
        </a:p>
      </dsp:txBody>
      <dsp:txXfrm>
        <a:off x="62567" y="3076680"/>
        <a:ext cx="5788303" cy="115656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75C79-2554-1E43-A9B1-26BF86FCF173}" type="datetimeFigureOut">
              <a:rPr lang="en-US" smtClean="0"/>
              <a:t>6/30/24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5B2DE-9221-2448-8758-7ABDA720BD58}" type="slidenum">
              <a:rPr lang="en-US" smtClean="0"/>
              <a:t>‹#›</a:t>
            </a:fld>
            <a:endParaRPr lang="en-US"/>
          </a:p>
        </p:txBody>
      </p:sp>
    </p:spTree>
    <p:extLst>
      <p:ext uri="{BB962C8B-B14F-4D97-AF65-F5344CB8AC3E}">
        <p14:creationId xmlns:p14="http://schemas.microsoft.com/office/powerpoint/2010/main" val="3132363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4098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B5B2DE-9221-2448-8758-7ABDA720BD58}" type="slidenum">
              <a:rPr lang="en-US" smtClean="0"/>
              <a:t>3</a:t>
            </a:fld>
            <a:endParaRPr lang="en-US"/>
          </a:p>
        </p:txBody>
      </p:sp>
    </p:spTree>
    <p:extLst>
      <p:ext uri="{BB962C8B-B14F-4D97-AF65-F5344CB8AC3E}">
        <p14:creationId xmlns:p14="http://schemas.microsoft.com/office/powerpoint/2010/main" val="232253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with Gradi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83967-6E5D-A142-364E-631320601D6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6273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Slide 1" userDrawn="1">
  <p:cSld name="Cover Slide 1">
    <p:spTree>
      <p:nvGrpSpPr>
        <p:cNvPr id="1" name="Shape 16"/>
        <p:cNvGrpSpPr/>
        <p:nvPr/>
      </p:nvGrpSpPr>
      <p:grpSpPr>
        <a:xfrm>
          <a:off x="0" y="0"/>
          <a:ext cx="0" cy="0"/>
          <a:chOff x="0" y="0"/>
          <a:chExt cx="0" cy="0"/>
        </a:xfrm>
      </p:grpSpPr>
      <p:sp>
        <p:nvSpPr>
          <p:cNvPr id="17" name="Google Shape;17;p52"/>
          <p:cNvSpPr txBox="1">
            <a:spLocks noGrp="1"/>
          </p:cNvSpPr>
          <p:nvPr>
            <p:ph type="ctrTitle" hasCustomPrompt="1"/>
          </p:nvPr>
        </p:nvSpPr>
        <p:spPr>
          <a:xfrm>
            <a:off x="1066800" y="4478920"/>
            <a:ext cx="10058400" cy="611865"/>
          </a:xfrm>
          <a:prstGeom prst="rect">
            <a:avLst/>
          </a:prstGeom>
          <a:noFill/>
          <a:ln>
            <a:noFill/>
          </a:ln>
        </p:spPr>
        <p:txBody>
          <a:bodyPr spcFirstLastPara="1" wrap="square" lIns="0" tIns="0" rIns="0" bIns="0" anchor="b" anchorCtr="0">
            <a:normAutofit/>
          </a:bodyPr>
          <a:lstStyle>
            <a:lvl1pPr lvl="0" algn="ctr">
              <a:lnSpc>
                <a:spcPct val="100000"/>
              </a:lnSpc>
              <a:spcBef>
                <a:spcPts val="0"/>
              </a:spcBef>
              <a:spcAft>
                <a:spcPts val="0"/>
              </a:spcAft>
              <a:buClr>
                <a:schemeClr val="dk1"/>
              </a:buClr>
              <a:buSzPts val="2800"/>
              <a:buFont typeface="Proxima Nova"/>
              <a:buNone/>
              <a:defRPr sz="3733" b="1" i="0">
                <a:solidFill>
                  <a:schemeClr val="dk1"/>
                </a:solidFill>
                <a:latin typeface="Proxima Nova Rg"/>
                <a:ea typeface="Proxima Nova Rg"/>
                <a:cs typeface="Proxima Nova Rg"/>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Title Goes Here</a:t>
            </a:r>
            <a:endParaRPr/>
          </a:p>
        </p:txBody>
      </p:sp>
      <p:cxnSp>
        <p:nvCxnSpPr>
          <p:cNvPr id="18" name="Google Shape;18;p52"/>
          <p:cNvCxnSpPr/>
          <p:nvPr/>
        </p:nvCxnSpPr>
        <p:spPr>
          <a:xfrm>
            <a:off x="5181600" y="5440463"/>
            <a:ext cx="1828800" cy="0"/>
          </a:xfrm>
          <a:prstGeom prst="straightConnector1">
            <a:avLst/>
          </a:prstGeom>
          <a:noFill/>
          <a:ln w="38100" cap="flat" cmpd="sng">
            <a:solidFill>
              <a:schemeClr val="accent1"/>
            </a:solidFill>
            <a:prstDash val="solid"/>
            <a:miter lim="800000"/>
            <a:headEnd type="none" w="sm" len="sm"/>
            <a:tailEnd type="none" w="sm" len="sm"/>
          </a:ln>
        </p:spPr>
      </p:cxnSp>
      <p:sp>
        <p:nvSpPr>
          <p:cNvPr id="19" name="Google Shape;19;p52"/>
          <p:cNvSpPr>
            <a:spLocks noGrp="1"/>
          </p:cNvSpPr>
          <p:nvPr>
            <p:ph type="pic" idx="2"/>
          </p:nvPr>
        </p:nvSpPr>
        <p:spPr>
          <a:xfrm>
            <a:off x="0" y="1"/>
            <a:ext cx="12192000" cy="3779561"/>
          </a:xfrm>
          <a:prstGeom prst="rect">
            <a:avLst/>
          </a:prstGeom>
          <a:solidFill>
            <a:schemeClr val="lt2"/>
          </a:solidFill>
          <a:ln>
            <a:noFill/>
          </a:ln>
        </p:spPr>
      </p:sp>
      <p:sp>
        <p:nvSpPr>
          <p:cNvPr id="20" name="Google Shape;20;p52"/>
          <p:cNvSpPr txBox="1">
            <a:spLocks noGrp="1"/>
          </p:cNvSpPr>
          <p:nvPr>
            <p:ph type="subTitle" idx="1"/>
          </p:nvPr>
        </p:nvSpPr>
        <p:spPr>
          <a:xfrm>
            <a:off x="1066800" y="5790142"/>
            <a:ext cx="10058400" cy="267743"/>
          </a:xfrm>
          <a:prstGeom prst="rect">
            <a:avLst/>
          </a:prstGeom>
          <a:noFill/>
          <a:ln>
            <a:noFill/>
          </a:ln>
        </p:spPr>
        <p:txBody>
          <a:bodyPr spcFirstLastPara="1" wrap="square" lIns="0" tIns="0" rIns="0" bIns="0" anchor="t" anchorCtr="0">
            <a:noAutofit/>
          </a:bodyPr>
          <a:lstStyle>
            <a:lvl1pPr marL="0" lvl="0" algn="ctr">
              <a:lnSpc>
                <a:spcPct val="100000"/>
              </a:lnSpc>
              <a:spcBef>
                <a:spcPts val="0"/>
              </a:spcBef>
              <a:spcAft>
                <a:spcPts val="0"/>
              </a:spcAft>
              <a:buSzPts val="1400"/>
              <a:buNone/>
              <a:defRPr sz="1867" b="0" i="0">
                <a:solidFill>
                  <a:schemeClr val="dk1"/>
                </a:solidFill>
                <a:latin typeface="Proxima Nova Rg"/>
                <a:ea typeface="Proxima Nova Rg"/>
                <a:cs typeface="Proxima Nova Rg"/>
                <a:sym typeface="Proxima Nova"/>
              </a:defRPr>
            </a:lvl1pPr>
            <a:lvl2pPr lvl="1" algn="ctr">
              <a:lnSpc>
                <a:spcPct val="100000"/>
              </a:lnSpc>
              <a:spcBef>
                <a:spcPts val="500"/>
              </a:spcBef>
              <a:spcAft>
                <a:spcPts val="0"/>
              </a:spcAft>
              <a:buSzPts val="1500"/>
              <a:buNone/>
              <a:defRPr sz="2000"/>
            </a:lvl2pPr>
            <a:lvl3pPr lvl="2" algn="ctr">
              <a:lnSpc>
                <a:spcPct val="100000"/>
              </a:lnSpc>
              <a:spcBef>
                <a:spcPts val="500"/>
              </a:spcBef>
              <a:spcAft>
                <a:spcPts val="0"/>
              </a:spcAft>
              <a:buSzPts val="1350"/>
              <a:buNone/>
              <a:defRPr sz="1800"/>
            </a:lvl3pPr>
            <a:lvl4pPr lvl="3" algn="ctr">
              <a:lnSpc>
                <a:spcPct val="100000"/>
              </a:lnSpc>
              <a:spcBef>
                <a:spcPts val="500"/>
              </a:spcBef>
              <a:spcAft>
                <a:spcPts val="0"/>
              </a:spcAft>
              <a:buSzPts val="1200"/>
              <a:buNone/>
              <a:defRPr sz="1600"/>
            </a:lvl4pPr>
            <a:lvl5pPr lvl="4" algn="ctr">
              <a:lnSpc>
                <a:spcPct val="100000"/>
              </a:lnSpc>
              <a:spcBef>
                <a:spcPts val="500"/>
              </a:spcBef>
              <a:spcAft>
                <a:spcPts val="0"/>
              </a:spcAft>
              <a:buSzPts val="1200"/>
              <a:buNone/>
              <a:defRPr sz="1600"/>
            </a:lvl5pPr>
            <a:lvl6pPr lvl="5" algn="ctr">
              <a:lnSpc>
                <a:spcPct val="90000"/>
              </a:lnSpc>
              <a:spcBef>
                <a:spcPts val="500"/>
              </a:spcBef>
              <a:spcAft>
                <a:spcPts val="0"/>
              </a:spcAft>
              <a:buClr>
                <a:schemeClr val="dk1"/>
              </a:buClr>
              <a:buSzPts val="1200"/>
              <a:buNone/>
              <a:defRPr sz="1600"/>
            </a:lvl6pPr>
            <a:lvl7pPr lvl="6" algn="ctr">
              <a:lnSpc>
                <a:spcPct val="90000"/>
              </a:lnSpc>
              <a:spcBef>
                <a:spcPts val="500"/>
              </a:spcBef>
              <a:spcAft>
                <a:spcPts val="0"/>
              </a:spcAft>
              <a:buClr>
                <a:schemeClr val="dk1"/>
              </a:buClr>
              <a:buSzPts val="1200"/>
              <a:buNone/>
              <a:defRPr sz="1600"/>
            </a:lvl7pPr>
            <a:lvl8pPr lvl="7" algn="ctr">
              <a:lnSpc>
                <a:spcPct val="90000"/>
              </a:lnSpc>
              <a:spcBef>
                <a:spcPts val="500"/>
              </a:spcBef>
              <a:spcAft>
                <a:spcPts val="0"/>
              </a:spcAft>
              <a:buClr>
                <a:schemeClr val="dk1"/>
              </a:buClr>
              <a:buSzPts val="1200"/>
              <a:buNone/>
              <a:defRPr sz="1600"/>
            </a:lvl8pPr>
            <a:lvl9pPr lvl="8" algn="ctr">
              <a:lnSpc>
                <a:spcPct val="90000"/>
              </a:lnSpc>
              <a:spcBef>
                <a:spcPts val="500"/>
              </a:spcBef>
              <a:spcAft>
                <a:spcPts val="0"/>
              </a:spcAft>
              <a:buClr>
                <a:schemeClr val="dk1"/>
              </a:buClr>
              <a:buSzPts val="1200"/>
              <a:buNone/>
              <a:defRPr sz="1600"/>
            </a:lvl9pPr>
          </a:lstStyle>
          <a:p>
            <a:r>
              <a:rPr lang="en-US"/>
              <a:t>Click to edit Master subtitle style</a:t>
            </a:r>
            <a:endParaRPr/>
          </a:p>
        </p:txBody>
      </p:sp>
      <p:cxnSp>
        <p:nvCxnSpPr>
          <p:cNvPr id="21" name="Google Shape;21;p52"/>
          <p:cNvCxnSpPr>
            <a:endCxn id="19" idx="0"/>
          </p:cNvCxnSpPr>
          <p:nvPr/>
        </p:nvCxnSpPr>
        <p:spPr>
          <a:xfrm rot="10800000">
            <a:off x="6096000" y="0"/>
            <a:ext cx="0" cy="1472800"/>
          </a:xfrm>
          <a:prstGeom prst="straightConnector1">
            <a:avLst/>
          </a:prstGeom>
          <a:noFill/>
          <a:ln w="9525" cap="flat" cmpd="sng">
            <a:solidFill>
              <a:srgbClr val="B3B3B3"/>
            </a:solidFill>
            <a:prstDash val="solid"/>
            <a:round/>
            <a:headEnd type="none" w="sm" len="sm"/>
            <a:tailEnd type="triangle" w="med" len="med"/>
          </a:ln>
        </p:spPr>
      </p:cxnSp>
      <p:cxnSp>
        <p:nvCxnSpPr>
          <p:cNvPr id="22" name="Google Shape;22;p52"/>
          <p:cNvCxnSpPr>
            <a:endCxn id="19" idx="1"/>
          </p:cNvCxnSpPr>
          <p:nvPr/>
        </p:nvCxnSpPr>
        <p:spPr>
          <a:xfrm rot="10800000">
            <a:off x="0" y="1889780"/>
            <a:ext cx="5060400" cy="0"/>
          </a:xfrm>
          <a:prstGeom prst="straightConnector1">
            <a:avLst/>
          </a:prstGeom>
          <a:noFill/>
          <a:ln w="9525" cap="flat" cmpd="sng">
            <a:solidFill>
              <a:srgbClr val="B3B3B3"/>
            </a:solidFill>
            <a:prstDash val="solid"/>
            <a:round/>
            <a:headEnd type="none" w="sm" len="sm"/>
            <a:tailEnd type="triangle" w="med" len="med"/>
          </a:ln>
        </p:spPr>
      </p:cxnSp>
      <p:cxnSp>
        <p:nvCxnSpPr>
          <p:cNvPr id="23" name="Google Shape;23;p52"/>
          <p:cNvCxnSpPr>
            <a:endCxn id="19" idx="3"/>
          </p:cNvCxnSpPr>
          <p:nvPr/>
        </p:nvCxnSpPr>
        <p:spPr>
          <a:xfrm>
            <a:off x="7010400" y="1889780"/>
            <a:ext cx="5181600" cy="0"/>
          </a:xfrm>
          <a:prstGeom prst="straightConnector1">
            <a:avLst/>
          </a:prstGeom>
          <a:noFill/>
          <a:ln w="9525" cap="flat" cmpd="sng">
            <a:solidFill>
              <a:srgbClr val="B3B3B3"/>
            </a:solidFill>
            <a:prstDash val="solid"/>
            <a:round/>
            <a:headEnd type="none" w="sm" len="sm"/>
            <a:tailEnd type="triangle" w="med" len="med"/>
          </a:ln>
        </p:spPr>
      </p:cxnSp>
      <p:cxnSp>
        <p:nvCxnSpPr>
          <p:cNvPr id="24" name="Google Shape;24;p52"/>
          <p:cNvCxnSpPr>
            <a:endCxn id="19" idx="2"/>
          </p:cNvCxnSpPr>
          <p:nvPr/>
        </p:nvCxnSpPr>
        <p:spPr>
          <a:xfrm>
            <a:off x="6096000" y="2379161"/>
            <a:ext cx="0" cy="1400400"/>
          </a:xfrm>
          <a:prstGeom prst="straightConnector1">
            <a:avLst/>
          </a:prstGeom>
          <a:noFill/>
          <a:ln w="9525" cap="flat" cmpd="sng">
            <a:solidFill>
              <a:srgbClr val="B3B3B3"/>
            </a:solidFill>
            <a:prstDash val="solid"/>
            <a:round/>
            <a:headEnd type="none" w="sm" len="sm"/>
            <a:tailEnd type="triangle" w="med" len="med"/>
          </a:ln>
        </p:spPr>
      </p:cxnSp>
      <p:pic>
        <p:nvPicPr>
          <p:cNvPr id="25" name="Google Shape;25;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158258"/>
            <a:ext cx="1898839" cy="699743"/>
          </a:xfrm>
          <a:prstGeom prst="rect">
            <a:avLst/>
          </a:prstGeom>
          <a:noFill/>
          <a:ln>
            <a:noFill/>
          </a:ln>
        </p:spPr>
      </p:pic>
      <p:sp>
        <p:nvSpPr>
          <p:cNvPr id="3" name="Picture Placeholder 2">
            <a:extLst>
              <a:ext uri="{FF2B5EF4-FFF2-40B4-BE49-F238E27FC236}">
                <a16:creationId xmlns:a16="http://schemas.microsoft.com/office/drawing/2014/main" id="{E19E7F08-0D69-7F48-8819-CECB020470A3}"/>
              </a:ext>
            </a:extLst>
          </p:cNvPr>
          <p:cNvSpPr>
            <a:spLocks noGrp="1"/>
          </p:cNvSpPr>
          <p:nvPr>
            <p:ph type="pic" sz="quarter" idx="10" hasCustomPrompt="1"/>
          </p:nvPr>
        </p:nvSpPr>
        <p:spPr>
          <a:xfrm>
            <a:off x="1993900" y="6158258"/>
            <a:ext cx="1720216" cy="583327"/>
          </a:xfrm>
          <a:solidFill>
            <a:schemeClr val="bg1">
              <a:lumMod val="85000"/>
              <a:alpha val="0"/>
            </a:schemeClr>
          </a:solidFill>
        </p:spPr>
        <p:txBody>
          <a:bodyPr anchor="ctr">
            <a:noAutofit/>
          </a:bodyPr>
          <a:lstStyle>
            <a:lvl1pPr algn="ctr">
              <a:defRPr sz="1333"/>
            </a:lvl1pPr>
          </a:lstStyle>
          <a:p>
            <a:r>
              <a:rPr lang="en-US"/>
              <a:t>LOGO</a:t>
            </a:r>
          </a:p>
        </p:txBody>
      </p:sp>
    </p:spTree>
    <p:extLst>
      <p:ext uri="{BB962C8B-B14F-4D97-AF65-F5344CB8AC3E}">
        <p14:creationId xmlns:p14="http://schemas.microsoft.com/office/powerpoint/2010/main" val="3279556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6/30/24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6/30/24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6/30/24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6/30/24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6/30/24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msn.com/en-xl/news/other/how-china-supports-russia-s-war/ar-BB1mtV9d?ocid=hpmsn&amp;cvid=15d182e75e85495685a3ae6faca657bb&amp;ei=5" TargetMode="External"/><Relationship Id="rId2" Type="http://schemas.openxmlformats.org/officeDocument/2006/relationships/hyperlink" Target="https://www.ndtv.com/india-news/neet-ug-2024-exam-paper-leak-supreme-court-sanctity-of-exam-affected-need-answers-supreme-court-on-neet-ug-row-586500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38F9C6-6D7D-FC16-481E-DC9E5DEF44C0}"/>
              </a:ext>
            </a:extLst>
          </p:cNvPr>
          <p:cNvSpPr>
            <a:spLocks noGrp="1"/>
          </p:cNvSpPr>
          <p:nvPr>
            <p:ph type="body" idx="4294967295"/>
          </p:nvPr>
        </p:nvSpPr>
        <p:spPr>
          <a:xfrm>
            <a:off x="843002" y="152649"/>
            <a:ext cx="10505996" cy="2243737"/>
          </a:xfrm>
        </p:spPr>
        <p:txBody>
          <a:bodyPr anchor="ctr">
            <a:noAutofit/>
          </a:bodyPr>
          <a:lstStyle/>
          <a:p>
            <a:pPr marL="0" indent="0" algn="ctr" fontAlgn="base">
              <a:buNone/>
            </a:pPr>
            <a:r>
              <a:rPr lang="en-US" b="1" dirty="0"/>
              <a:t>We all know the excitement of clicking a compelling link and finding amazing content!</a:t>
            </a:r>
            <a:endParaRPr lang="en-US" b="1" i="0" dirty="0">
              <a:solidFill>
                <a:srgbClr val="000000"/>
              </a:solidFill>
              <a:effectLst/>
            </a:endParaRPr>
          </a:p>
        </p:txBody>
      </p:sp>
      <p:pic>
        <p:nvPicPr>
          <p:cNvPr id="5" name="Picture 4">
            <a:extLst>
              <a:ext uri="{FF2B5EF4-FFF2-40B4-BE49-F238E27FC236}">
                <a16:creationId xmlns:a16="http://schemas.microsoft.com/office/drawing/2014/main" id="{8A4367E7-3946-5FBB-C9AC-6A3AF54D2268}"/>
              </a:ext>
            </a:extLst>
          </p:cNvPr>
          <p:cNvPicPr>
            <a:picLocks noChangeAspect="1"/>
          </p:cNvPicPr>
          <p:nvPr/>
        </p:nvPicPr>
        <p:blipFill>
          <a:blip r:embed="rId2"/>
          <a:stretch>
            <a:fillRect/>
          </a:stretch>
        </p:blipFill>
        <p:spPr>
          <a:xfrm>
            <a:off x="843001" y="2396386"/>
            <a:ext cx="4777747" cy="3540561"/>
          </a:xfrm>
          <a:prstGeom prst="rect">
            <a:avLst/>
          </a:prstGeom>
        </p:spPr>
      </p:pic>
      <p:pic>
        <p:nvPicPr>
          <p:cNvPr id="6" name="Picture 5">
            <a:extLst>
              <a:ext uri="{FF2B5EF4-FFF2-40B4-BE49-F238E27FC236}">
                <a16:creationId xmlns:a16="http://schemas.microsoft.com/office/drawing/2014/main" id="{5B84F5B9-1F9C-F902-1349-C6EDA3B28830}"/>
              </a:ext>
            </a:extLst>
          </p:cNvPr>
          <p:cNvPicPr>
            <a:picLocks noChangeAspect="1"/>
          </p:cNvPicPr>
          <p:nvPr/>
        </p:nvPicPr>
        <p:blipFill>
          <a:blip r:embed="rId3"/>
          <a:stretch>
            <a:fillRect/>
          </a:stretch>
        </p:blipFill>
        <p:spPr>
          <a:xfrm>
            <a:off x="6762919" y="2396386"/>
            <a:ext cx="4860597" cy="3540561"/>
          </a:xfrm>
          <a:prstGeom prst="rect">
            <a:avLst/>
          </a:prstGeom>
        </p:spPr>
      </p:pic>
    </p:spTree>
    <p:extLst>
      <p:ext uri="{BB962C8B-B14F-4D97-AF65-F5344CB8AC3E}">
        <p14:creationId xmlns:p14="http://schemas.microsoft.com/office/powerpoint/2010/main" val="39708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710DA-A541-C942-276C-C3D09BDFFB18}"/>
              </a:ext>
            </a:extLst>
          </p:cNvPr>
          <p:cNvSpPr>
            <a:spLocks noGrp="1"/>
          </p:cNvSpPr>
          <p:nvPr>
            <p:ph type="title"/>
          </p:nvPr>
        </p:nvSpPr>
        <p:spPr>
          <a:xfrm>
            <a:off x="1451579" y="804519"/>
            <a:ext cx="9603275" cy="1049235"/>
          </a:xfrm>
        </p:spPr>
        <p:txBody>
          <a:bodyPr>
            <a:normAutofit/>
          </a:bodyPr>
          <a:lstStyle/>
          <a:p>
            <a:r>
              <a:rPr lang="en-US" dirty="0"/>
              <a:t>Twitter cards</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DA9480CE-ED2D-E5C3-E98E-82F1748BC360}"/>
              </a:ext>
            </a:extLst>
          </p:cNvPr>
          <p:cNvGraphicFramePr>
            <a:graphicFrameLocks noGrp="1"/>
          </p:cNvGraphicFramePr>
          <p:nvPr>
            <p:ph idx="1"/>
            <p:extLst>
              <p:ext uri="{D42A27DB-BD31-4B8C-83A1-F6EECF244321}">
                <p14:modId xmlns:p14="http://schemas.microsoft.com/office/powerpoint/2010/main" val="2367494954"/>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FA5F5B6-6A8A-7BD1-4EF9-BFCEED33265E}"/>
              </a:ext>
            </a:extLst>
          </p:cNvPr>
          <p:cNvSpPr txBox="1"/>
          <p:nvPr/>
        </p:nvSpPr>
        <p:spPr>
          <a:xfrm>
            <a:off x="1450975" y="2423365"/>
            <a:ext cx="7734169" cy="1200329"/>
          </a:xfrm>
          <a:prstGeom prst="rect">
            <a:avLst/>
          </a:prstGeom>
          <a:noFill/>
        </p:spPr>
        <p:txBody>
          <a:bodyPr wrap="none" rtlCol="0">
            <a:spAutoFit/>
          </a:bodyPr>
          <a:lstStyle/>
          <a:p>
            <a:r>
              <a:rPr lang="en-US" sz="2400" dirty="0"/>
              <a:t>When a webpage includes Twitter Cards markup, it informs </a:t>
            </a:r>
          </a:p>
          <a:p>
            <a:r>
              <a:rPr lang="en-US" sz="2400" dirty="0"/>
              <a:t>Twitter how the content should appear when shared on the </a:t>
            </a:r>
          </a:p>
          <a:p>
            <a:r>
              <a:rPr lang="en-US" sz="2400" dirty="0"/>
              <a:t>platform.</a:t>
            </a:r>
          </a:p>
        </p:txBody>
      </p:sp>
    </p:spTree>
    <p:extLst>
      <p:ext uri="{BB962C8B-B14F-4D97-AF65-F5344CB8AC3E}">
        <p14:creationId xmlns:p14="http://schemas.microsoft.com/office/powerpoint/2010/main" val="806711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F5E2DD9-4EFD-37A2-90DD-15E656E1BE8D}"/>
              </a:ext>
            </a:extLst>
          </p:cNvPr>
          <p:cNvSpPr>
            <a:spLocks noGrp="1"/>
          </p:cNvSpPr>
          <p:nvPr>
            <p:ph type="title"/>
          </p:nvPr>
        </p:nvSpPr>
        <p:spPr>
          <a:xfrm>
            <a:off x="1451580" y="804520"/>
            <a:ext cx="4176511" cy="1049235"/>
          </a:xfrm>
        </p:spPr>
        <p:txBody>
          <a:bodyPr>
            <a:normAutofit/>
          </a:bodyPr>
          <a:lstStyle/>
          <a:p>
            <a:r>
              <a:rPr lang="en-US" dirty="0"/>
              <a:t>OPEN graph tags</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0FB3D1B2-746C-51C8-E6B5-EA92CC9088E5}"/>
              </a:ext>
            </a:extLst>
          </p:cNvPr>
          <p:cNvSpPr>
            <a:spLocks noGrp="1"/>
          </p:cNvSpPr>
          <p:nvPr>
            <p:ph idx="1"/>
          </p:nvPr>
        </p:nvSpPr>
        <p:spPr>
          <a:xfrm>
            <a:off x="1451580" y="2015732"/>
            <a:ext cx="4316173" cy="3581200"/>
          </a:xfrm>
        </p:spPr>
        <p:txBody>
          <a:bodyPr>
            <a:normAutofit/>
          </a:bodyPr>
          <a:lstStyle/>
          <a:p>
            <a:r>
              <a:rPr lang="en-US" b="1" dirty="0"/>
              <a:t>Origin</a:t>
            </a:r>
            <a:r>
              <a:rPr lang="en-US" dirty="0"/>
              <a:t>: Introduced by Facebook in 2010.</a:t>
            </a:r>
          </a:p>
          <a:p>
            <a:r>
              <a:rPr lang="en-US" b="1" dirty="0"/>
              <a:t>Definition</a:t>
            </a:r>
            <a:r>
              <a:rPr lang="en-US" dirty="0"/>
              <a:t>: Metadata elements in the &lt;head&gt; section of HTML.</a:t>
            </a:r>
          </a:p>
          <a:p>
            <a:r>
              <a:rPr lang="en-US" b="1" dirty="0"/>
              <a:t>Purpose</a:t>
            </a:r>
            <a:r>
              <a:rPr lang="en-US" dirty="0"/>
              <a:t>: Provide specific content information.</a:t>
            </a:r>
          </a:p>
          <a:p>
            <a:r>
              <a:rPr lang="en-US" b="1" dirty="0"/>
              <a:t>Adoption</a:t>
            </a:r>
            <a:r>
              <a:rPr lang="en-US" dirty="0"/>
              <a:t>: Widely supported across social media platforms.</a:t>
            </a:r>
          </a:p>
        </p:txBody>
      </p:sp>
      <p:pic>
        <p:nvPicPr>
          <p:cNvPr id="4" name="Picture 6" descr="Open Graph Meta Tags">
            <a:extLst>
              <a:ext uri="{FF2B5EF4-FFF2-40B4-BE49-F238E27FC236}">
                <a16:creationId xmlns:a16="http://schemas.microsoft.com/office/drawing/2014/main" id="{F63B088F-C2D2-80FA-6D22-8047440C01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4411" y="1964060"/>
            <a:ext cx="4960442" cy="23438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982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5270-BC51-73EE-027A-D340A5C6F7C2}"/>
              </a:ext>
            </a:extLst>
          </p:cNvPr>
          <p:cNvSpPr>
            <a:spLocks noGrp="1"/>
          </p:cNvSpPr>
          <p:nvPr>
            <p:ph type="title"/>
          </p:nvPr>
        </p:nvSpPr>
        <p:spPr/>
        <p:txBody>
          <a:bodyPr/>
          <a:lstStyle/>
          <a:p>
            <a:r>
              <a:rPr lang="en-US" dirty="0"/>
              <a:t>Network traffic analysis</a:t>
            </a:r>
          </a:p>
        </p:txBody>
      </p:sp>
      <p:sp>
        <p:nvSpPr>
          <p:cNvPr id="3" name="Content Placeholder 2">
            <a:extLst>
              <a:ext uri="{FF2B5EF4-FFF2-40B4-BE49-F238E27FC236}">
                <a16:creationId xmlns:a16="http://schemas.microsoft.com/office/drawing/2014/main" id="{7FBD7E0F-143C-DCE2-017A-6C3716691D22}"/>
              </a:ext>
            </a:extLst>
          </p:cNvPr>
          <p:cNvSpPr>
            <a:spLocks noGrp="1"/>
          </p:cNvSpPr>
          <p:nvPr>
            <p:ph idx="1"/>
          </p:nvPr>
        </p:nvSpPr>
        <p:spPr/>
        <p:txBody>
          <a:bodyPr/>
          <a:lstStyle/>
          <a:p>
            <a:r>
              <a:rPr lang="en-US" dirty="0"/>
              <a:t>After inspecting, I further analyzed the network tab. Initially, my system initiates an API call to check for Twitter Cards and OG tags. In the provided image, we can observe the response from the server when Twitter tags are present and absent.</a:t>
            </a:r>
          </a:p>
        </p:txBody>
      </p:sp>
      <p:pic>
        <p:nvPicPr>
          <p:cNvPr id="4" name="Picture 3">
            <a:extLst>
              <a:ext uri="{FF2B5EF4-FFF2-40B4-BE49-F238E27FC236}">
                <a16:creationId xmlns:a16="http://schemas.microsoft.com/office/drawing/2014/main" id="{088861F3-E8B8-5A74-55D6-EFCC16F5D249}"/>
              </a:ext>
            </a:extLst>
          </p:cNvPr>
          <p:cNvPicPr>
            <a:picLocks noChangeAspect="1"/>
          </p:cNvPicPr>
          <p:nvPr/>
        </p:nvPicPr>
        <p:blipFill>
          <a:blip r:embed="rId2"/>
          <a:stretch>
            <a:fillRect/>
          </a:stretch>
        </p:blipFill>
        <p:spPr>
          <a:xfrm>
            <a:off x="48729" y="3311611"/>
            <a:ext cx="5758947" cy="2059853"/>
          </a:xfrm>
          <a:prstGeom prst="rect">
            <a:avLst/>
          </a:prstGeom>
        </p:spPr>
      </p:pic>
      <p:pic>
        <p:nvPicPr>
          <p:cNvPr id="5" name="Picture 4">
            <a:extLst>
              <a:ext uri="{FF2B5EF4-FFF2-40B4-BE49-F238E27FC236}">
                <a16:creationId xmlns:a16="http://schemas.microsoft.com/office/drawing/2014/main" id="{2EA8D4CC-C760-6899-4221-EF2AEACF3124}"/>
              </a:ext>
            </a:extLst>
          </p:cNvPr>
          <p:cNvPicPr>
            <a:picLocks noChangeAspect="1"/>
          </p:cNvPicPr>
          <p:nvPr/>
        </p:nvPicPr>
        <p:blipFill>
          <a:blip r:embed="rId3"/>
          <a:stretch>
            <a:fillRect/>
          </a:stretch>
        </p:blipFill>
        <p:spPr>
          <a:xfrm>
            <a:off x="5916827" y="3429000"/>
            <a:ext cx="6275173" cy="1132296"/>
          </a:xfrm>
          <a:prstGeom prst="rect">
            <a:avLst/>
          </a:prstGeom>
        </p:spPr>
      </p:pic>
    </p:spTree>
    <p:extLst>
      <p:ext uri="{BB962C8B-B14F-4D97-AF65-F5344CB8AC3E}">
        <p14:creationId xmlns:p14="http://schemas.microsoft.com/office/powerpoint/2010/main" val="2925282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01212B9-8AC2-3282-6A88-6347DB229807}"/>
              </a:ext>
            </a:extLst>
          </p:cNvPr>
          <p:cNvSpPr>
            <a:spLocks noGrp="1"/>
          </p:cNvSpPr>
          <p:nvPr>
            <p:ph type="title"/>
          </p:nvPr>
        </p:nvSpPr>
        <p:spPr>
          <a:xfrm>
            <a:off x="1451579" y="2303047"/>
            <a:ext cx="3272093" cy="2674198"/>
          </a:xfrm>
        </p:spPr>
        <p:txBody>
          <a:bodyPr anchor="t">
            <a:normAutofit/>
          </a:bodyPr>
          <a:lstStyle/>
          <a:p>
            <a:r>
              <a:rPr lang="en-US" dirty="0"/>
              <a:t>NOTABLE FINDINGS:</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BCA76A2-20C8-A914-2765-B15EF93398A0}"/>
              </a:ext>
            </a:extLst>
          </p:cNvPr>
          <p:cNvGraphicFramePr>
            <a:graphicFrameLocks noGrp="1"/>
          </p:cNvGraphicFramePr>
          <p:nvPr>
            <p:ph idx="1"/>
            <p:extLst>
              <p:ext uri="{D42A27DB-BD31-4B8C-83A1-F6EECF244321}">
                <p14:modId xmlns:p14="http://schemas.microsoft.com/office/powerpoint/2010/main" val="1699472001"/>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662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45CE46E-4354-26A4-FDF9-88D74E971FAB}"/>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FACEBOOK</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a:extLst>
              <a:ext uri="{FF2B5EF4-FFF2-40B4-BE49-F238E27FC236}">
                <a16:creationId xmlns:a16="http://schemas.microsoft.com/office/drawing/2014/main" id="{D4FDC000-DDBA-945F-7097-DA5D8B9F7998}"/>
              </a:ext>
            </a:extLst>
          </p:cNvPr>
          <p:cNvPicPr>
            <a:picLocks noGrp="1" noChangeAspect="1"/>
          </p:cNvPicPr>
          <p:nvPr>
            <p:ph idx="1"/>
          </p:nvPr>
        </p:nvPicPr>
        <p:blipFill>
          <a:blip r:embed="rId3"/>
          <a:stretch>
            <a:fillRect/>
          </a:stretch>
        </p:blipFill>
        <p:spPr>
          <a:xfrm>
            <a:off x="6094411" y="1015375"/>
            <a:ext cx="4960442" cy="4241177"/>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355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4B2AD29-BBAA-8B04-E77C-374B4FD94D01}"/>
              </a:ext>
            </a:extLst>
          </p:cNvPr>
          <p:cNvSpPr>
            <a:spLocks noGrp="1"/>
          </p:cNvSpPr>
          <p:nvPr>
            <p:ph type="title"/>
          </p:nvPr>
        </p:nvSpPr>
        <p:spPr>
          <a:xfrm>
            <a:off x="1451579" y="2303047"/>
            <a:ext cx="3272093" cy="2674198"/>
          </a:xfrm>
        </p:spPr>
        <p:txBody>
          <a:bodyPr anchor="t">
            <a:normAutofit/>
          </a:bodyPr>
          <a:lstStyle/>
          <a:p>
            <a:r>
              <a:rPr lang="en-US" dirty="0"/>
              <a:t>LOGIC FOR FACEBOOK</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35F672D-A4D8-1AC4-7A0E-6385B27BBB9B}"/>
              </a:ext>
            </a:extLst>
          </p:cNvPr>
          <p:cNvGraphicFramePr>
            <a:graphicFrameLocks noGrp="1"/>
          </p:cNvGraphicFramePr>
          <p:nvPr>
            <p:ph idx="1"/>
            <p:extLst>
              <p:ext uri="{D42A27DB-BD31-4B8C-83A1-F6EECF244321}">
                <p14:modId xmlns:p14="http://schemas.microsoft.com/office/powerpoint/2010/main" val="1289532450"/>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630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44BE-9E76-3D21-ED2A-1B71DB5A7246}"/>
              </a:ext>
            </a:extLst>
          </p:cNvPr>
          <p:cNvSpPr>
            <a:spLocks noGrp="1"/>
          </p:cNvSpPr>
          <p:nvPr>
            <p:ph type="title"/>
          </p:nvPr>
        </p:nvSpPr>
        <p:spPr/>
        <p:txBody>
          <a:bodyPr/>
          <a:lstStyle/>
          <a:p>
            <a:r>
              <a:rPr lang="en-US" dirty="0"/>
              <a:t>Network traffic analysis</a:t>
            </a:r>
          </a:p>
        </p:txBody>
      </p:sp>
      <p:sp>
        <p:nvSpPr>
          <p:cNvPr id="3" name="Content Placeholder 2">
            <a:extLst>
              <a:ext uri="{FF2B5EF4-FFF2-40B4-BE49-F238E27FC236}">
                <a16:creationId xmlns:a16="http://schemas.microsoft.com/office/drawing/2014/main" id="{DBE722D0-8079-36BF-D286-0A5415023AB8}"/>
              </a:ext>
            </a:extLst>
          </p:cNvPr>
          <p:cNvSpPr>
            <a:spLocks noGrp="1"/>
          </p:cNvSpPr>
          <p:nvPr>
            <p:ph idx="1"/>
          </p:nvPr>
        </p:nvSpPr>
        <p:spPr/>
        <p:txBody>
          <a:bodyPr/>
          <a:lstStyle/>
          <a:p>
            <a:r>
              <a:rPr lang="en-US" dirty="0"/>
              <a:t>Upon inspecting the network tab, we can observe that a </a:t>
            </a:r>
            <a:r>
              <a:rPr lang="en-US" dirty="0" err="1"/>
              <a:t>GraphQL</a:t>
            </a:r>
            <a:r>
              <a:rPr lang="en-US" dirty="0"/>
              <a:t> API call originating from my system directed towards an endpoint. It is seen that it applies a sorting algorithm to rank the images of the webpage, subsequently selecting the top-ranked image.</a:t>
            </a:r>
          </a:p>
        </p:txBody>
      </p:sp>
      <p:pic>
        <p:nvPicPr>
          <p:cNvPr id="6" name="Picture 5">
            <a:extLst>
              <a:ext uri="{FF2B5EF4-FFF2-40B4-BE49-F238E27FC236}">
                <a16:creationId xmlns:a16="http://schemas.microsoft.com/office/drawing/2014/main" id="{17967E4F-DCBA-C198-0865-36E5B17EABFE}"/>
              </a:ext>
            </a:extLst>
          </p:cNvPr>
          <p:cNvPicPr>
            <a:picLocks noChangeAspect="1"/>
          </p:cNvPicPr>
          <p:nvPr/>
        </p:nvPicPr>
        <p:blipFill>
          <a:blip r:embed="rId2"/>
          <a:stretch>
            <a:fillRect/>
          </a:stretch>
        </p:blipFill>
        <p:spPr>
          <a:xfrm>
            <a:off x="1610797" y="3629779"/>
            <a:ext cx="9884569" cy="2423702"/>
          </a:xfrm>
          <a:prstGeom prst="rect">
            <a:avLst/>
          </a:prstGeom>
        </p:spPr>
      </p:pic>
    </p:spTree>
    <p:extLst>
      <p:ext uri="{BB962C8B-B14F-4D97-AF65-F5344CB8AC3E}">
        <p14:creationId xmlns:p14="http://schemas.microsoft.com/office/powerpoint/2010/main" val="768682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descr="A screenshot of a computer screen&#10;&#10;Description automatically generated">
            <a:extLst>
              <a:ext uri="{FF2B5EF4-FFF2-40B4-BE49-F238E27FC236}">
                <a16:creationId xmlns:a16="http://schemas.microsoft.com/office/drawing/2014/main" id="{8527E1EF-F66A-4AD2-8485-125A48F177DB}"/>
              </a:ext>
            </a:extLst>
          </p:cNvPr>
          <p:cNvPicPr>
            <a:picLocks noGrp="1" noChangeAspect="1"/>
          </p:cNvPicPr>
          <p:nvPr>
            <p:ph idx="1"/>
          </p:nvPr>
        </p:nvPicPr>
        <p:blipFill>
          <a:blip r:embed="rId3"/>
          <a:stretch>
            <a:fillRect/>
          </a:stretch>
        </p:blipFill>
        <p:spPr>
          <a:xfrm>
            <a:off x="3004089" y="1247835"/>
            <a:ext cx="6183824" cy="3648456"/>
          </a:xfrm>
          <a:prstGeom prst="rect">
            <a:avLst/>
          </a:prstGeom>
        </p:spPr>
      </p:pic>
    </p:spTree>
    <p:extLst>
      <p:ext uri="{BB962C8B-B14F-4D97-AF65-F5344CB8AC3E}">
        <p14:creationId xmlns:p14="http://schemas.microsoft.com/office/powerpoint/2010/main" val="309195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326B602-E27B-5678-4FB9-85EA965BEFFE}"/>
              </a:ext>
            </a:extLst>
          </p:cNvPr>
          <p:cNvSpPr>
            <a:spLocks noGrp="1"/>
          </p:cNvSpPr>
          <p:nvPr>
            <p:ph type="title"/>
          </p:nvPr>
        </p:nvSpPr>
        <p:spPr>
          <a:xfrm>
            <a:off x="1451579" y="2303047"/>
            <a:ext cx="3272093" cy="2674198"/>
          </a:xfrm>
        </p:spPr>
        <p:txBody>
          <a:bodyPr anchor="t">
            <a:normAutofit/>
          </a:bodyPr>
          <a:lstStyle/>
          <a:p>
            <a:r>
              <a:rPr lang="en-US" dirty="0"/>
              <a:t>Notable findings:</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FA54281-AA7A-8451-7067-84F21912A2CC}"/>
              </a:ext>
            </a:extLst>
          </p:cNvPr>
          <p:cNvGraphicFramePr>
            <a:graphicFrameLocks noGrp="1"/>
          </p:cNvGraphicFramePr>
          <p:nvPr>
            <p:ph idx="1"/>
            <p:extLst>
              <p:ext uri="{D42A27DB-BD31-4B8C-83A1-F6EECF244321}">
                <p14:modId xmlns:p14="http://schemas.microsoft.com/office/powerpoint/2010/main" val="1699313875"/>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7103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0F4F6B1-BA44-9EB9-16A4-378F2DD79FCC}"/>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LINKEDIN</a:t>
            </a:r>
          </a:p>
        </p:txBody>
      </p:sp>
      <p:pic>
        <p:nvPicPr>
          <p:cNvPr id="6" name="Content Placeholder 5">
            <a:extLst>
              <a:ext uri="{FF2B5EF4-FFF2-40B4-BE49-F238E27FC236}">
                <a16:creationId xmlns:a16="http://schemas.microsoft.com/office/drawing/2014/main" id="{B3ED162E-80C5-4E8B-0826-12539C4A91B7}"/>
              </a:ext>
            </a:extLst>
          </p:cNvPr>
          <p:cNvPicPr>
            <a:picLocks noGrp="1" noChangeAspect="1"/>
          </p:cNvPicPr>
          <p:nvPr>
            <p:ph idx="1"/>
          </p:nvPr>
        </p:nvPicPr>
        <p:blipFill>
          <a:blip r:embed="rId3"/>
          <a:stretch>
            <a:fillRect/>
          </a:stretch>
        </p:blipFill>
        <p:spPr>
          <a:xfrm>
            <a:off x="1451579" y="2324555"/>
            <a:ext cx="9603274" cy="2832967"/>
          </a:xfrm>
          <a:prstGeom prst="rect">
            <a:avLst/>
          </a:prstGeom>
        </p:spPr>
      </p:pic>
    </p:spTree>
    <p:extLst>
      <p:ext uri="{BB962C8B-B14F-4D97-AF65-F5344CB8AC3E}">
        <p14:creationId xmlns:p14="http://schemas.microsoft.com/office/powerpoint/2010/main" val="286879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
          <p:cNvSpPr txBox="1">
            <a:spLocks noGrp="1"/>
          </p:cNvSpPr>
          <p:nvPr>
            <p:ph type="ctrTitle"/>
          </p:nvPr>
        </p:nvSpPr>
        <p:spPr>
          <a:prstGeom prst="rect">
            <a:avLst/>
          </a:prstGeom>
          <a:noFill/>
          <a:ln>
            <a:noFill/>
          </a:ln>
        </p:spPr>
        <p:txBody>
          <a:bodyPr spcFirstLastPara="1" vert="horz" wrap="square" lIns="0" tIns="0" rIns="0" bIns="0" rtlCol="0" anchor="b" anchorCtr="0">
            <a:normAutofit fontScale="90000"/>
          </a:bodyPr>
          <a:lstStyle/>
          <a:p>
            <a:r>
              <a:rPr lang="en-US" b="1" dirty="0"/>
              <a:t>DYNAMIC Link Previews for Enhanced Engagement</a:t>
            </a:r>
            <a:endParaRPr dirty="0"/>
          </a:p>
        </p:txBody>
      </p:sp>
      <p:pic>
        <p:nvPicPr>
          <p:cNvPr id="305" name="Google Shape;305;p5"/>
          <p:cNvPicPr preferRelativeResize="0">
            <a:picLocks noGrp="1"/>
          </p:cNvPicPr>
          <p:nvPr>
            <p:ph type="pic" idx="2"/>
          </p:nvPr>
        </p:nvPicPr>
        <p:blipFill rotWithShape="1">
          <a:blip r:embed="rId3" cstate="print">
            <a:alphaModFix/>
            <a:extLst>
              <a:ext uri="{28A0092B-C50C-407E-A947-70E740481C1C}">
                <a14:useLocalDpi xmlns:a14="http://schemas.microsoft.com/office/drawing/2010/main"/>
              </a:ext>
            </a:extLst>
          </a:blip>
          <a:srcRect/>
          <a:stretch/>
        </p:blipFill>
        <p:spPr>
          <a:xfrm>
            <a:off x="0" y="31750"/>
            <a:ext cx="12192000" cy="3779561"/>
          </a:xfrm>
          <a:prstGeom prst="rect">
            <a:avLst/>
          </a:prstGeom>
          <a:solidFill>
            <a:schemeClr val="lt2"/>
          </a:solidFill>
          <a:ln>
            <a:noFill/>
          </a:ln>
        </p:spPr>
      </p:pic>
      <p:sp>
        <p:nvSpPr>
          <p:cNvPr id="302" name="Google Shape;302;p5"/>
          <p:cNvSpPr txBox="1">
            <a:spLocks noGrp="1"/>
          </p:cNvSpPr>
          <p:nvPr>
            <p:ph type="subTitle" idx="1"/>
          </p:nvPr>
        </p:nvSpPr>
        <p:spPr>
          <a:xfrm>
            <a:off x="1066800" y="5758394"/>
            <a:ext cx="10058400" cy="267743"/>
          </a:xfrm>
          <a:prstGeom prst="rect">
            <a:avLst/>
          </a:prstGeom>
          <a:noFill/>
          <a:ln>
            <a:noFill/>
          </a:ln>
        </p:spPr>
        <p:txBody>
          <a:bodyPr spcFirstLastPara="1" vert="horz" wrap="square" lIns="0" tIns="0" rIns="0" bIns="0" rtlCol="0" anchor="t" anchorCtr="0">
            <a:noAutofit/>
          </a:bodyPr>
          <a:lstStyle/>
          <a:p>
            <a:pPr indent="0"/>
            <a:r>
              <a:rPr lang="en-US" dirty="0"/>
              <a:t>CHINMAY SHARMA T</a:t>
            </a:r>
            <a:endParaRPr dirty="0"/>
          </a:p>
        </p:txBody>
      </p:sp>
      <p:cxnSp>
        <p:nvCxnSpPr>
          <p:cNvPr id="304" name="Google Shape;304;p5"/>
          <p:cNvCxnSpPr/>
          <p:nvPr/>
        </p:nvCxnSpPr>
        <p:spPr>
          <a:xfrm>
            <a:off x="1815277" y="6397592"/>
            <a:ext cx="0" cy="244147"/>
          </a:xfrm>
          <a:prstGeom prst="straightConnector1">
            <a:avLst/>
          </a:prstGeom>
          <a:noFill/>
          <a:ln w="9525"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51104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5DE0878-9EE6-AB5B-3677-F6E0563296C4}"/>
              </a:ext>
            </a:extLst>
          </p:cNvPr>
          <p:cNvSpPr>
            <a:spLocks noGrp="1"/>
          </p:cNvSpPr>
          <p:nvPr>
            <p:ph type="title"/>
          </p:nvPr>
        </p:nvSpPr>
        <p:spPr>
          <a:xfrm>
            <a:off x="1451579" y="2303047"/>
            <a:ext cx="3272093" cy="2674198"/>
          </a:xfrm>
        </p:spPr>
        <p:txBody>
          <a:bodyPr anchor="t">
            <a:normAutofit/>
          </a:bodyPr>
          <a:lstStyle/>
          <a:p>
            <a:r>
              <a:rPr lang="en-US" dirty="0"/>
              <a:t>LOGIC FOR LINKEDIN</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646DF54-7114-5B93-C368-2620E23FD4C7}"/>
              </a:ext>
            </a:extLst>
          </p:cNvPr>
          <p:cNvGraphicFramePr>
            <a:graphicFrameLocks noGrp="1"/>
          </p:cNvGraphicFramePr>
          <p:nvPr>
            <p:ph idx="1"/>
            <p:extLst>
              <p:ext uri="{D42A27DB-BD31-4B8C-83A1-F6EECF244321}">
                <p14:modId xmlns:p14="http://schemas.microsoft.com/office/powerpoint/2010/main" val="3489957139"/>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5173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4C3D-5F3B-0C6E-DD3B-1F4D75DA1385}"/>
              </a:ext>
            </a:extLst>
          </p:cNvPr>
          <p:cNvSpPr>
            <a:spLocks noGrp="1"/>
          </p:cNvSpPr>
          <p:nvPr>
            <p:ph type="title"/>
          </p:nvPr>
        </p:nvSpPr>
        <p:spPr/>
        <p:txBody>
          <a:bodyPr/>
          <a:lstStyle/>
          <a:p>
            <a:r>
              <a:rPr lang="en-US" dirty="0"/>
              <a:t>caching</a:t>
            </a:r>
          </a:p>
        </p:txBody>
      </p:sp>
      <p:sp>
        <p:nvSpPr>
          <p:cNvPr id="3" name="Content Placeholder 2">
            <a:extLst>
              <a:ext uri="{FF2B5EF4-FFF2-40B4-BE49-F238E27FC236}">
                <a16:creationId xmlns:a16="http://schemas.microsoft.com/office/drawing/2014/main" id="{A3CBC72B-468B-8CDA-A5F8-AA0135945B89}"/>
              </a:ext>
            </a:extLst>
          </p:cNvPr>
          <p:cNvSpPr>
            <a:spLocks noGrp="1"/>
          </p:cNvSpPr>
          <p:nvPr>
            <p:ph idx="1"/>
          </p:nvPr>
        </p:nvSpPr>
        <p:spPr/>
        <p:txBody>
          <a:bodyPr/>
          <a:lstStyle/>
          <a:p>
            <a:r>
              <a:rPr lang="en-US" dirty="0"/>
              <a:t>Caching is facilitated through a map, where URLs are linked with aggregated responses for efficient storage and retrieval.</a:t>
            </a:r>
          </a:p>
        </p:txBody>
      </p:sp>
    </p:spTree>
    <p:extLst>
      <p:ext uri="{BB962C8B-B14F-4D97-AF65-F5344CB8AC3E}">
        <p14:creationId xmlns:p14="http://schemas.microsoft.com/office/powerpoint/2010/main" val="104762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7502D-C3C6-70C6-FCE4-0E742462B8E0}"/>
              </a:ext>
            </a:extLst>
          </p:cNvPr>
          <p:cNvSpPr>
            <a:spLocks noGrp="1"/>
          </p:cNvSpPr>
          <p:nvPr>
            <p:ph type="title"/>
          </p:nvPr>
        </p:nvSpPr>
        <p:spPr/>
        <p:txBody>
          <a:bodyPr/>
          <a:lstStyle/>
          <a:p>
            <a:r>
              <a:rPr lang="en-US" dirty="0"/>
              <a:t>Significant  updates</a:t>
            </a:r>
          </a:p>
        </p:txBody>
      </p:sp>
      <p:sp>
        <p:nvSpPr>
          <p:cNvPr id="3" name="Content Placeholder 2">
            <a:extLst>
              <a:ext uri="{FF2B5EF4-FFF2-40B4-BE49-F238E27FC236}">
                <a16:creationId xmlns:a16="http://schemas.microsoft.com/office/drawing/2014/main" id="{0580A681-76DB-6784-FBE3-92D14706D4FE}"/>
              </a:ext>
            </a:extLst>
          </p:cNvPr>
          <p:cNvSpPr>
            <a:spLocks noGrp="1"/>
          </p:cNvSpPr>
          <p:nvPr>
            <p:ph idx="1"/>
          </p:nvPr>
        </p:nvSpPr>
        <p:spPr>
          <a:xfrm>
            <a:off x="1451579" y="2015732"/>
            <a:ext cx="9603275" cy="3856748"/>
          </a:xfrm>
        </p:spPr>
        <p:txBody>
          <a:bodyPr>
            <a:normAutofit fontScale="92500" lnSpcReduction="10000"/>
          </a:bodyPr>
          <a:lstStyle/>
          <a:p>
            <a:r>
              <a:rPr lang="en-US" dirty="0"/>
              <a:t>Addition of ‘</a:t>
            </a:r>
            <a:r>
              <a:rPr lang="en-US" dirty="0" err="1"/>
              <a:t>twitter:card</a:t>
            </a:r>
            <a:r>
              <a:rPr lang="en-US" dirty="0"/>
              <a:t>’ in the Twitter response.</a:t>
            </a:r>
          </a:p>
          <a:p>
            <a:r>
              <a:rPr lang="en-US" dirty="0"/>
              <a:t>For dynamic webpages, the GET request through </a:t>
            </a:r>
            <a:r>
              <a:rPr lang="en-US" dirty="0" err="1"/>
              <a:t>Jsoup</a:t>
            </a:r>
            <a:r>
              <a:rPr lang="en-US" dirty="0"/>
              <a:t> can take longer due to frequent updates. Therefore, we've set a 4-second timeout for the GET request.</a:t>
            </a:r>
          </a:p>
          <a:p>
            <a:r>
              <a:rPr lang="en-US" dirty="0"/>
              <a:t>During the initialization of the driver for our tool, several options were integrated. This includes configuring a suitable user-agent specifically tailored for headless browsers, ensuring compatibility and optimal performance during web scraping tasks.</a:t>
            </a:r>
          </a:p>
          <a:p>
            <a:r>
              <a:rPr lang="en-US" dirty="0"/>
              <a:t>Tackled various exceptions including ‘</a:t>
            </a:r>
            <a:r>
              <a:rPr lang="en-US" dirty="0" err="1"/>
              <a:t>og:image</a:t>
            </a:r>
            <a:r>
              <a:rPr lang="en-US" dirty="0"/>
              <a:t>’ retrieval for Twitter, XPath for description extraction, and title handling.</a:t>
            </a:r>
          </a:p>
          <a:p>
            <a:r>
              <a:rPr lang="en-US" dirty="0"/>
              <a:t>The entire codebase has been restructured to adhere to SOLID principles, enhancing maintainability and scalability.</a:t>
            </a:r>
          </a:p>
        </p:txBody>
      </p:sp>
    </p:spTree>
    <p:extLst>
      <p:ext uri="{BB962C8B-B14F-4D97-AF65-F5344CB8AC3E}">
        <p14:creationId xmlns:p14="http://schemas.microsoft.com/office/powerpoint/2010/main" val="793095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51B07B4-A0D8-DCE6-F228-4D64236CD2CB}"/>
              </a:ext>
            </a:extLst>
          </p:cNvPr>
          <p:cNvSpPr>
            <a:spLocks noGrp="1"/>
          </p:cNvSpPr>
          <p:nvPr>
            <p:ph type="title"/>
          </p:nvPr>
        </p:nvSpPr>
        <p:spPr>
          <a:xfrm>
            <a:off x="1451580" y="804520"/>
            <a:ext cx="4176511" cy="1049235"/>
          </a:xfrm>
        </p:spPr>
        <p:txBody>
          <a:bodyPr>
            <a:normAutofit/>
          </a:bodyPr>
          <a:lstStyle/>
          <a:p>
            <a:r>
              <a:rPr lang="en-US" sz="3000"/>
              <a:t>Timing Analysis for Code Segments</a:t>
            </a:r>
          </a:p>
        </p:txBody>
      </p:sp>
      <p:sp>
        <p:nvSpPr>
          <p:cNvPr id="22" name="Rectangle 21">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F42B3925-53A5-7680-80C7-218BC7B001A0}"/>
              </a:ext>
            </a:extLst>
          </p:cNvPr>
          <p:cNvSpPr>
            <a:spLocks noGrp="1"/>
          </p:cNvSpPr>
          <p:nvPr>
            <p:ph idx="1"/>
          </p:nvPr>
        </p:nvSpPr>
        <p:spPr>
          <a:xfrm>
            <a:off x="1451581" y="2015732"/>
            <a:ext cx="4172212" cy="3450613"/>
          </a:xfrm>
        </p:spPr>
        <p:txBody>
          <a:bodyPr>
            <a:normAutofit/>
          </a:bodyPr>
          <a:lstStyle/>
          <a:p>
            <a:pPr>
              <a:lnSpc>
                <a:spcPct val="110000"/>
              </a:lnSpc>
            </a:pPr>
            <a:r>
              <a:rPr lang="en-US" sz="1100" b="1"/>
              <a:t>Comprehensive Analysis : </a:t>
            </a:r>
          </a:p>
          <a:p>
            <a:pPr marL="0" indent="0">
              <a:lnSpc>
                <a:spcPct val="110000"/>
              </a:lnSpc>
              <a:buNone/>
            </a:pPr>
            <a:r>
              <a:rPr lang="en-US" sz="1100" b="1"/>
              <a:t>    </a:t>
            </a:r>
            <a:r>
              <a:rPr lang="en-US" sz="1100"/>
              <a:t>Static and dynamic sections of Twitter, LinkedIn, and Facebook were analyzed.</a:t>
            </a:r>
          </a:p>
          <a:p>
            <a:pPr>
              <a:lnSpc>
                <a:spcPct val="110000"/>
              </a:lnSpc>
            </a:pPr>
            <a:r>
              <a:rPr lang="en-US" sz="1100" b="1"/>
              <a:t>Precision Measurement :</a:t>
            </a:r>
            <a:endParaRPr lang="en-US" sz="1100"/>
          </a:p>
          <a:p>
            <a:pPr marL="0" indent="0">
              <a:lnSpc>
                <a:spcPct val="110000"/>
              </a:lnSpc>
              <a:buNone/>
            </a:pPr>
            <a:r>
              <a:rPr lang="en-US" sz="1100"/>
              <a:t>    Analysis conducted using a nanosecond timer available in Java.</a:t>
            </a:r>
          </a:p>
          <a:p>
            <a:pPr>
              <a:lnSpc>
                <a:spcPct val="110000"/>
              </a:lnSpc>
            </a:pPr>
            <a:r>
              <a:rPr lang="en-US" sz="1100" b="1"/>
              <a:t>High-Resolution Timer :</a:t>
            </a:r>
            <a:endParaRPr lang="en-US" sz="1100"/>
          </a:p>
          <a:p>
            <a:pPr marL="0" indent="0">
              <a:lnSpc>
                <a:spcPct val="110000"/>
              </a:lnSpc>
              <a:buNone/>
            </a:pPr>
            <a:r>
              <a:rPr lang="en-US" sz="1100"/>
              <a:t>    Enabled precise measurement of execution time for various code segments.</a:t>
            </a:r>
          </a:p>
          <a:p>
            <a:pPr>
              <a:lnSpc>
                <a:spcPct val="110000"/>
              </a:lnSpc>
            </a:pPr>
            <a:r>
              <a:rPr lang="en-US" sz="1100" b="1"/>
              <a:t>Detailed Insights :</a:t>
            </a:r>
            <a:endParaRPr lang="en-US" sz="1100"/>
          </a:p>
          <a:p>
            <a:pPr marL="0" indent="0">
              <a:lnSpc>
                <a:spcPct val="110000"/>
              </a:lnSpc>
              <a:buNone/>
            </a:pPr>
            <a:r>
              <a:rPr lang="en-US" sz="1100"/>
              <a:t>    Provided detailed insights into the performance characteristics of the link preview scraper tool.</a:t>
            </a:r>
          </a:p>
          <a:p>
            <a:pPr>
              <a:lnSpc>
                <a:spcPct val="110000"/>
              </a:lnSpc>
            </a:pPr>
            <a:endParaRPr lang="en-US" sz="1100"/>
          </a:p>
        </p:txBody>
      </p:sp>
      <p:pic>
        <p:nvPicPr>
          <p:cNvPr id="5" name="Picture 4" descr="A computer screen shot of a program&#10;&#10;Description automatically generated">
            <a:extLst>
              <a:ext uri="{FF2B5EF4-FFF2-40B4-BE49-F238E27FC236}">
                <a16:creationId xmlns:a16="http://schemas.microsoft.com/office/drawing/2014/main" id="{0FF6BA51-4833-752B-99B3-B1AFE2C79EBB}"/>
              </a:ext>
            </a:extLst>
          </p:cNvPr>
          <p:cNvPicPr>
            <a:picLocks noChangeAspect="1"/>
          </p:cNvPicPr>
          <p:nvPr/>
        </p:nvPicPr>
        <p:blipFill>
          <a:blip r:embed="rId2"/>
          <a:stretch>
            <a:fillRect/>
          </a:stretch>
        </p:blipFill>
        <p:spPr>
          <a:xfrm>
            <a:off x="6094411" y="2453903"/>
            <a:ext cx="4960442" cy="1364121"/>
          </a:xfrm>
          <a:prstGeom prst="rect">
            <a:avLst/>
          </a:prstGeom>
        </p:spPr>
      </p:pic>
      <p:pic>
        <p:nvPicPr>
          <p:cNvPr id="24" name="Picture 23">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878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3A8F-8958-9BAC-9A6E-535DB1A4A57F}"/>
              </a:ext>
            </a:extLst>
          </p:cNvPr>
          <p:cNvSpPr>
            <a:spLocks noGrp="1"/>
          </p:cNvSpPr>
          <p:nvPr>
            <p:ph type="title"/>
          </p:nvPr>
        </p:nvSpPr>
        <p:spPr>
          <a:xfrm>
            <a:off x="1451579" y="804519"/>
            <a:ext cx="9603275" cy="1049235"/>
          </a:xfrm>
        </p:spPr>
        <p:txBody>
          <a:bodyPr>
            <a:normAutofit/>
          </a:bodyPr>
          <a:lstStyle/>
          <a:p>
            <a:r>
              <a:rPr lang="en-US" dirty="0"/>
              <a:t>Web driver initialization time</a:t>
            </a:r>
          </a:p>
        </p:txBody>
      </p:sp>
      <p:sp>
        <p:nvSpPr>
          <p:cNvPr id="3" name="Content Placeholder 2">
            <a:extLst>
              <a:ext uri="{FF2B5EF4-FFF2-40B4-BE49-F238E27FC236}">
                <a16:creationId xmlns:a16="http://schemas.microsoft.com/office/drawing/2014/main" id="{13BE42E8-E52B-6907-1937-55FB3CA67DB7}"/>
              </a:ext>
            </a:extLst>
          </p:cNvPr>
          <p:cNvSpPr>
            <a:spLocks/>
          </p:cNvSpPr>
          <p:nvPr/>
        </p:nvSpPr>
        <p:spPr>
          <a:xfrm>
            <a:off x="2266713" y="2340435"/>
            <a:ext cx="3890412" cy="3225016"/>
          </a:xfrm>
          <a:prstGeom prst="rect">
            <a:avLst/>
          </a:prstGeom>
        </p:spPr>
        <p:txBody>
          <a:bodyPr>
            <a:normAutofit/>
          </a:bodyPr>
          <a:lstStyle/>
          <a:p>
            <a:pPr marL="285750" indent="-285750" defTabSz="425196">
              <a:buFont typeface="Arial" panose="020B0604020202020204" pitchFamily="34" charset="0"/>
              <a:buChar char="•"/>
            </a:pPr>
            <a:r>
              <a:rPr lang="en-US" sz="1767" kern="1200" dirty="0">
                <a:solidFill>
                  <a:schemeClr val="tx1"/>
                </a:solidFill>
                <a:latin typeface="+mn-lt"/>
                <a:ea typeface="+mn-ea"/>
                <a:cs typeface="+mn-cs"/>
              </a:rPr>
              <a:t>The initial API call to the endpoint will initialize the web driver. Through multiple analyses, it was determined that driver initialization takes approximately 2.5 to 3 seconds.</a:t>
            </a:r>
          </a:p>
          <a:p>
            <a:pPr defTabSz="425196"/>
            <a:endParaRPr lang="en-US" sz="1767" kern="1200" dirty="0">
              <a:solidFill>
                <a:schemeClr val="tx1"/>
              </a:solidFill>
              <a:latin typeface="+mn-lt"/>
              <a:ea typeface="+mn-ea"/>
              <a:cs typeface="+mn-cs"/>
            </a:endParaRPr>
          </a:p>
          <a:p>
            <a:pPr marL="285750" indent="-285750" defTabSz="425196">
              <a:buFont typeface="Arial" panose="020B0604020202020204" pitchFamily="34" charset="0"/>
              <a:buChar char="•"/>
            </a:pPr>
            <a:r>
              <a:rPr lang="en-US" sz="1767" kern="1200" dirty="0">
                <a:solidFill>
                  <a:schemeClr val="tx1"/>
                </a:solidFill>
                <a:latin typeface="+mn-lt"/>
                <a:ea typeface="+mn-ea"/>
                <a:cs typeface="+mn-cs"/>
              </a:rPr>
              <a:t>Subsequent API calls benefit from this initialization, as the driver is initialized only during the first API call, saving time for subsequent requests.</a:t>
            </a:r>
          </a:p>
          <a:p>
            <a:endParaRPr lang="en-US" sz="1900" dirty="0"/>
          </a:p>
        </p:txBody>
      </p:sp>
      <p:sp>
        <p:nvSpPr>
          <p:cNvPr id="5" name="TextBox 4">
            <a:extLst>
              <a:ext uri="{FF2B5EF4-FFF2-40B4-BE49-F238E27FC236}">
                <a16:creationId xmlns:a16="http://schemas.microsoft.com/office/drawing/2014/main" id="{E9407574-EAB8-5AC7-22E9-AB7AAFC7C6BB}"/>
              </a:ext>
            </a:extLst>
          </p:cNvPr>
          <p:cNvSpPr txBox="1"/>
          <p:nvPr/>
        </p:nvSpPr>
        <p:spPr>
          <a:xfrm>
            <a:off x="7327652" y="2268366"/>
            <a:ext cx="2254143" cy="349968"/>
          </a:xfrm>
          <a:prstGeom prst="rect">
            <a:avLst/>
          </a:prstGeom>
          <a:noFill/>
        </p:spPr>
        <p:txBody>
          <a:bodyPr wrap="none" rtlCol="0">
            <a:spAutoFit/>
          </a:bodyPr>
          <a:lstStyle/>
          <a:p>
            <a:pPr defTabSz="425196"/>
            <a:r>
              <a:rPr lang="en-US" sz="1674" kern="1200">
                <a:solidFill>
                  <a:schemeClr val="tx1"/>
                </a:solidFill>
                <a:latin typeface="+mn-lt"/>
                <a:ea typeface="+mn-ea"/>
                <a:cs typeface="+mn-cs"/>
              </a:rPr>
              <a:t>Initialization time ~ 2.7s</a:t>
            </a:r>
            <a:endParaRPr lang="en-US"/>
          </a:p>
        </p:txBody>
      </p:sp>
      <p:pic>
        <p:nvPicPr>
          <p:cNvPr id="6" name="Picture 5">
            <a:extLst>
              <a:ext uri="{FF2B5EF4-FFF2-40B4-BE49-F238E27FC236}">
                <a16:creationId xmlns:a16="http://schemas.microsoft.com/office/drawing/2014/main" id="{77CC39AD-73D3-2E93-96CB-07D31C14852D}"/>
              </a:ext>
            </a:extLst>
          </p:cNvPr>
          <p:cNvPicPr>
            <a:picLocks noChangeAspect="1"/>
          </p:cNvPicPr>
          <p:nvPr/>
        </p:nvPicPr>
        <p:blipFill>
          <a:blip r:embed="rId2"/>
          <a:stretch>
            <a:fillRect/>
          </a:stretch>
        </p:blipFill>
        <p:spPr>
          <a:xfrm>
            <a:off x="6986810" y="2634522"/>
            <a:ext cx="4360241" cy="2405285"/>
          </a:xfrm>
          <a:prstGeom prst="rect">
            <a:avLst/>
          </a:prstGeom>
        </p:spPr>
      </p:pic>
    </p:spTree>
    <p:extLst>
      <p:ext uri="{BB962C8B-B14F-4D97-AF65-F5344CB8AC3E}">
        <p14:creationId xmlns:p14="http://schemas.microsoft.com/office/powerpoint/2010/main" val="1667787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F78F0C1-99EA-16B1-2C11-ACA04C53A266}"/>
              </a:ext>
            </a:extLst>
          </p:cNvPr>
          <p:cNvSpPr>
            <a:spLocks noGrp="1"/>
          </p:cNvSpPr>
          <p:nvPr>
            <p:ph type="title"/>
          </p:nvPr>
        </p:nvSpPr>
        <p:spPr>
          <a:xfrm>
            <a:off x="1451580" y="804520"/>
            <a:ext cx="4176511" cy="1049235"/>
          </a:xfrm>
        </p:spPr>
        <p:txBody>
          <a:bodyPr>
            <a:normAutofit/>
          </a:bodyPr>
          <a:lstStyle/>
          <a:p>
            <a:r>
              <a:rPr lang="en-US" sz="2200"/>
              <a:t>HTML Page Fetch Duration</a:t>
            </a:r>
            <a:br>
              <a:rPr lang="en-US" sz="2200"/>
            </a:br>
            <a:endParaRPr lang="en-US" sz="2200"/>
          </a:p>
        </p:txBody>
      </p:sp>
      <p:sp>
        <p:nvSpPr>
          <p:cNvPr id="35" name="Rectangle 3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C75C0198-A119-32F3-C347-2D35A9C01870}"/>
              </a:ext>
            </a:extLst>
          </p:cNvPr>
          <p:cNvSpPr>
            <a:spLocks noGrp="1"/>
          </p:cNvSpPr>
          <p:nvPr>
            <p:ph idx="1"/>
          </p:nvPr>
        </p:nvSpPr>
        <p:spPr>
          <a:xfrm>
            <a:off x="1451581" y="2015732"/>
            <a:ext cx="4172212" cy="3450613"/>
          </a:xfrm>
        </p:spPr>
        <p:txBody>
          <a:bodyPr>
            <a:normAutofit/>
          </a:bodyPr>
          <a:lstStyle/>
          <a:p>
            <a:r>
              <a:rPr lang="en-US" dirty="0"/>
              <a:t>The GET request usually takes a few seconds, but dynamic pages can take longer due to updates.</a:t>
            </a:r>
          </a:p>
          <a:p>
            <a:r>
              <a:rPr lang="en-US" dirty="0"/>
              <a:t>A 4-second timeout is set; if exceeded, it switches to the driver method.</a:t>
            </a:r>
          </a:p>
        </p:txBody>
      </p:sp>
      <p:pic>
        <p:nvPicPr>
          <p:cNvPr id="4" name="Picture 3">
            <a:extLst>
              <a:ext uri="{FF2B5EF4-FFF2-40B4-BE49-F238E27FC236}">
                <a16:creationId xmlns:a16="http://schemas.microsoft.com/office/drawing/2014/main" id="{8EC2D5BE-03C2-8711-80A2-EB76916D7750}"/>
              </a:ext>
            </a:extLst>
          </p:cNvPr>
          <p:cNvPicPr>
            <a:picLocks noChangeAspect="1"/>
          </p:cNvPicPr>
          <p:nvPr/>
        </p:nvPicPr>
        <p:blipFill>
          <a:blip r:embed="rId2"/>
          <a:stretch>
            <a:fillRect/>
          </a:stretch>
        </p:blipFill>
        <p:spPr>
          <a:xfrm>
            <a:off x="6094410" y="1759442"/>
            <a:ext cx="5335589" cy="2961249"/>
          </a:xfrm>
          <a:prstGeom prst="rect">
            <a:avLst/>
          </a:prstGeom>
        </p:spPr>
      </p:pic>
      <p:pic>
        <p:nvPicPr>
          <p:cNvPr id="37" name="Picture 3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162E8D-56D4-E61A-5438-8230F52AA520}"/>
              </a:ext>
            </a:extLst>
          </p:cNvPr>
          <p:cNvSpPr txBox="1"/>
          <p:nvPr/>
        </p:nvSpPr>
        <p:spPr>
          <a:xfrm>
            <a:off x="9469120" y="1853755"/>
            <a:ext cx="1130438" cy="369332"/>
          </a:xfrm>
          <a:prstGeom prst="rect">
            <a:avLst/>
          </a:prstGeom>
          <a:noFill/>
        </p:spPr>
        <p:txBody>
          <a:bodyPr wrap="none" rtlCol="0">
            <a:spAutoFit/>
          </a:bodyPr>
          <a:lstStyle/>
          <a:p>
            <a:r>
              <a:rPr lang="en-US" dirty="0"/>
              <a:t>Time &lt; 4s</a:t>
            </a:r>
          </a:p>
        </p:txBody>
      </p:sp>
    </p:spTree>
    <p:extLst>
      <p:ext uri="{BB962C8B-B14F-4D97-AF65-F5344CB8AC3E}">
        <p14:creationId xmlns:p14="http://schemas.microsoft.com/office/powerpoint/2010/main" val="2526330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538EAAB-D223-2832-B6A1-FB503BD69D43}"/>
              </a:ext>
            </a:extLst>
          </p:cNvPr>
          <p:cNvSpPr>
            <a:spLocks noGrp="1"/>
          </p:cNvSpPr>
          <p:nvPr>
            <p:ph type="title"/>
          </p:nvPr>
        </p:nvSpPr>
        <p:spPr>
          <a:xfrm>
            <a:off x="1451579" y="804519"/>
            <a:ext cx="5550357" cy="1049235"/>
          </a:xfrm>
        </p:spPr>
        <p:txBody>
          <a:bodyPr>
            <a:normAutofit/>
          </a:bodyPr>
          <a:lstStyle/>
          <a:p>
            <a:r>
              <a:rPr lang="en-US" dirty="0"/>
              <a:t>Twitter timing analysis</a:t>
            </a:r>
          </a:p>
        </p:txBody>
      </p:sp>
      <p:sp>
        <p:nvSpPr>
          <p:cNvPr id="27" name="Rectangle 26">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999400F0-E5EB-090C-5899-10B551CA00FB}"/>
              </a:ext>
            </a:extLst>
          </p:cNvPr>
          <p:cNvSpPr>
            <a:spLocks noGrp="1"/>
          </p:cNvSpPr>
          <p:nvPr>
            <p:ph idx="1"/>
          </p:nvPr>
        </p:nvSpPr>
        <p:spPr>
          <a:xfrm>
            <a:off x="1451579" y="2015732"/>
            <a:ext cx="5550357" cy="3450613"/>
          </a:xfrm>
        </p:spPr>
        <p:txBody>
          <a:bodyPr>
            <a:normAutofit/>
          </a:bodyPr>
          <a:lstStyle/>
          <a:p>
            <a:r>
              <a:rPr lang="en-US" dirty="0"/>
              <a:t>Dynamic pages generally take between 1 and 7 seconds to load.</a:t>
            </a:r>
          </a:p>
          <a:p>
            <a:r>
              <a:rPr lang="en-US" dirty="0"/>
              <a:t>Static pages typically load in about 0.01 to 0.12 seconds.</a:t>
            </a:r>
          </a:p>
        </p:txBody>
      </p:sp>
      <p:pic>
        <p:nvPicPr>
          <p:cNvPr id="5" name="Picture 4">
            <a:extLst>
              <a:ext uri="{FF2B5EF4-FFF2-40B4-BE49-F238E27FC236}">
                <a16:creationId xmlns:a16="http://schemas.microsoft.com/office/drawing/2014/main" id="{AAD40708-488E-0CE5-2326-3AA06D1A4501}"/>
              </a:ext>
            </a:extLst>
          </p:cNvPr>
          <p:cNvPicPr>
            <a:picLocks noChangeAspect="1"/>
          </p:cNvPicPr>
          <p:nvPr/>
        </p:nvPicPr>
        <p:blipFill>
          <a:blip r:embed="rId2"/>
          <a:stretch>
            <a:fillRect/>
          </a:stretch>
        </p:blipFill>
        <p:spPr>
          <a:xfrm>
            <a:off x="7473594" y="591201"/>
            <a:ext cx="4074836" cy="2271721"/>
          </a:xfrm>
          <a:prstGeom prst="rect">
            <a:avLst/>
          </a:prstGeom>
        </p:spPr>
      </p:pic>
      <p:pic>
        <p:nvPicPr>
          <p:cNvPr id="6" name="Picture 5">
            <a:extLst>
              <a:ext uri="{FF2B5EF4-FFF2-40B4-BE49-F238E27FC236}">
                <a16:creationId xmlns:a16="http://schemas.microsoft.com/office/drawing/2014/main" id="{D43A3126-107B-C37F-D127-C43AB1D7DF20}"/>
              </a:ext>
            </a:extLst>
          </p:cNvPr>
          <p:cNvPicPr>
            <a:picLocks noChangeAspect="1"/>
          </p:cNvPicPr>
          <p:nvPr/>
        </p:nvPicPr>
        <p:blipFill>
          <a:blip r:embed="rId3"/>
          <a:stretch>
            <a:fillRect/>
          </a:stretch>
        </p:blipFill>
        <p:spPr>
          <a:xfrm>
            <a:off x="7473594" y="3604463"/>
            <a:ext cx="4074836" cy="2210598"/>
          </a:xfrm>
          <a:prstGeom prst="rect">
            <a:avLst/>
          </a:prstGeom>
        </p:spPr>
      </p:pic>
      <p:pic>
        <p:nvPicPr>
          <p:cNvPr id="29" name="Picture 28">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07A28B-D2AE-BDE4-DA0D-10D069133DD5}"/>
              </a:ext>
            </a:extLst>
          </p:cNvPr>
          <p:cNvSpPr txBox="1"/>
          <p:nvPr/>
        </p:nvSpPr>
        <p:spPr>
          <a:xfrm>
            <a:off x="8676640" y="259491"/>
            <a:ext cx="1208344" cy="369332"/>
          </a:xfrm>
          <a:prstGeom prst="rect">
            <a:avLst/>
          </a:prstGeom>
          <a:noFill/>
        </p:spPr>
        <p:txBody>
          <a:bodyPr wrap="none" rtlCol="0">
            <a:spAutoFit/>
          </a:bodyPr>
          <a:lstStyle/>
          <a:p>
            <a:r>
              <a:rPr lang="en-US" dirty="0"/>
              <a:t>DYNAMIC</a:t>
            </a:r>
          </a:p>
        </p:txBody>
      </p:sp>
      <p:sp>
        <p:nvSpPr>
          <p:cNvPr id="19" name="TextBox 18">
            <a:extLst>
              <a:ext uri="{FF2B5EF4-FFF2-40B4-BE49-F238E27FC236}">
                <a16:creationId xmlns:a16="http://schemas.microsoft.com/office/drawing/2014/main" id="{F6AF2BC9-19C3-F35B-4CB5-D1F97FD7B001}"/>
              </a:ext>
            </a:extLst>
          </p:cNvPr>
          <p:cNvSpPr txBox="1"/>
          <p:nvPr/>
        </p:nvSpPr>
        <p:spPr>
          <a:xfrm>
            <a:off x="8914197" y="3269734"/>
            <a:ext cx="898323" cy="369332"/>
          </a:xfrm>
          <a:prstGeom prst="rect">
            <a:avLst/>
          </a:prstGeom>
          <a:noFill/>
        </p:spPr>
        <p:txBody>
          <a:bodyPr wrap="none" rtlCol="0">
            <a:spAutoFit/>
          </a:bodyPr>
          <a:lstStyle/>
          <a:p>
            <a:r>
              <a:rPr lang="en-US" dirty="0"/>
              <a:t>STATIC</a:t>
            </a:r>
          </a:p>
        </p:txBody>
      </p:sp>
    </p:spTree>
    <p:extLst>
      <p:ext uri="{BB962C8B-B14F-4D97-AF65-F5344CB8AC3E}">
        <p14:creationId xmlns:p14="http://schemas.microsoft.com/office/powerpoint/2010/main" val="829229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538EAAB-D223-2832-B6A1-FB503BD69D43}"/>
              </a:ext>
            </a:extLst>
          </p:cNvPr>
          <p:cNvSpPr>
            <a:spLocks noGrp="1"/>
          </p:cNvSpPr>
          <p:nvPr>
            <p:ph type="title"/>
          </p:nvPr>
        </p:nvSpPr>
        <p:spPr>
          <a:xfrm>
            <a:off x="1451579" y="804519"/>
            <a:ext cx="5550357" cy="1049235"/>
          </a:xfrm>
        </p:spPr>
        <p:txBody>
          <a:bodyPr>
            <a:normAutofit/>
          </a:bodyPr>
          <a:lstStyle/>
          <a:p>
            <a:r>
              <a:rPr lang="en-US" dirty="0"/>
              <a:t>FACEBOOK timing analysis</a:t>
            </a:r>
          </a:p>
        </p:txBody>
      </p:sp>
      <p:sp>
        <p:nvSpPr>
          <p:cNvPr id="27" name="Rectangle 26">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999400F0-E5EB-090C-5899-10B551CA00FB}"/>
              </a:ext>
            </a:extLst>
          </p:cNvPr>
          <p:cNvSpPr>
            <a:spLocks noGrp="1"/>
          </p:cNvSpPr>
          <p:nvPr>
            <p:ph idx="1"/>
          </p:nvPr>
        </p:nvSpPr>
        <p:spPr>
          <a:xfrm>
            <a:off x="1451579" y="2015732"/>
            <a:ext cx="5550357" cy="3450613"/>
          </a:xfrm>
        </p:spPr>
        <p:txBody>
          <a:bodyPr>
            <a:normAutofit/>
          </a:bodyPr>
          <a:lstStyle/>
          <a:p>
            <a:r>
              <a:rPr lang="en-US" dirty="0"/>
              <a:t>Dynamic pages generally take between 2 and 15 seconds to load.</a:t>
            </a:r>
          </a:p>
          <a:p>
            <a:r>
              <a:rPr lang="en-US" dirty="0"/>
              <a:t>Static pages typically load in about 0.01 to 0.2 seconds.</a:t>
            </a:r>
          </a:p>
        </p:txBody>
      </p:sp>
      <p:pic>
        <p:nvPicPr>
          <p:cNvPr id="5" name="Picture 4">
            <a:extLst>
              <a:ext uri="{FF2B5EF4-FFF2-40B4-BE49-F238E27FC236}">
                <a16:creationId xmlns:a16="http://schemas.microsoft.com/office/drawing/2014/main" id="{3EAD5986-F300-7465-30DC-96771D361694}"/>
              </a:ext>
            </a:extLst>
          </p:cNvPr>
          <p:cNvPicPr>
            <a:picLocks noChangeAspect="1"/>
          </p:cNvPicPr>
          <p:nvPr/>
        </p:nvPicPr>
        <p:blipFill>
          <a:blip r:embed="rId2"/>
          <a:stretch>
            <a:fillRect/>
          </a:stretch>
        </p:blipFill>
        <p:spPr>
          <a:xfrm>
            <a:off x="7250074" y="3429000"/>
            <a:ext cx="4074836" cy="2281907"/>
          </a:xfrm>
          <a:prstGeom prst="rect">
            <a:avLst/>
          </a:prstGeom>
        </p:spPr>
      </p:pic>
      <p:pic>
        <p:nvPicPr>
          <p:cNvPr id="4" name="Picture 3">
            <a:extLst>
              <a:ext uri="{FF2B5EF4-FFF2-40B4-BE49-F238E27FC236}">
                <a16:creationId xmlns:a16="http://schemas.microsoft.com/office/drawing/2014/main" id="{FBCFE7CB-DC00-9D9C-73FB-5C908A9B3874}"/>
              </a:ext>
            </a:extLst>
          </p:cNvPr>
          <p:cNvPicPr>
            <a:picLocks noChangeAspect="1"/>
          </p:cNvPicPr>
          <p:nvPr/>
        </p:nvPicPr>
        <p:blipFill>
          <a:blip r:embed="rId3"/>
          <a:stretch>
            <a:fillRect/>
          </a:stretch>
        </p:blipFill>
        <p:spPr>
          <a:xfrm>
            <a:off x="7250074" y="661357"/>
            <a:ext cx="4074836" cy="2230971"/>
          </a:xfrm>
          <a:prstGeom prst="rect">
            <a:avLst/>
          </a:prstGeom>
        </p:spPr>
      </p:pic>
      <p:pic>
        <p:nvPicPr>
          <p:cNvPr id="29" name="Picture 28">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338758C-B958-67A8-2889-0B88C589E08E}"/>
              </a:ext>
            </a:extLst>
          </p:cNvPr>
          <p:cNvSpPr txBox="1"/>
          <p:nvPr/>
        </p:nvSpPr>
        <p:spPr>
          <a:xfrm>
            <a:off x="8361680" y="355600"/>
            <a:ext cx="1208344" cy="369332"/>
          </a:xfrm>
          <a:prstGeom prst="rect">
            <a:avLst/>
          </a:prstGeom>
          <a:noFill/>
        </p:spPr>
        <p:txBody>
          <a:bodyPr wrap="none" rtlCol="0">
            <a:spAutoFit/>
          </a:bodyPr>
          <a:lstStyle/>
          <a:p>
            <a:r>
              <a:rPr lang="en-US" dirty="0"/>
              <a:t>DYNAMIC</a:t>
            </a:r>
          </a:p>
        </p:txBody>
      </p:sp>
      <p:sp>
        <p:nvSpPr>
          <p:cNvPr id="19" name="TextBox 18">
            <a:extLst>
              <a:ext uri="{FF2B5EF4-FFF2-40B4-BE49-F238E27FC236}">
                <a16:creationId xmlns:a16="http://schemas.microsoft.com/office/drawing/2014/main" id="{836DA4B1-49A1-2F0F-95C0-CCCB1071E74C}"/>
              </a:ext>
            </a:extLst>
          </p:cNvPr>
          <p:cNvSpPr txBox="1"/>
          <p:nvPr/>
        </p:nvSpPr>
        <p:spPr>
          <a:xfrm>
            <a:off x="8606772" y="3147981"/>
            <a:ext cx="898323" cy="369332"/>
          </a:xfrm>
          <a:prstGeom prst="rect">
            <a:avLst/>
          </a:prstGeom>
          <a:noFill/>
        </p:spPr>
        <p:txBody>
          <a:bodyPr wrap="none" rtlCol="0">
            <a:spAutoFit/>
          </a:bodyPr>
          <a:lstStyle/>
          <a:p>
            <a:r>
              <a:rPr lang="en-US" dirty="0"/>
              <a:t>STATIC</a:t>
            </a:r>
          </a:p>
        </p:txBody>
      </p:sp>
    </p:spTree>
    <p:extLst>
      <p:ext uri="{BB962C8B-B14F-4D97-AF65-F5344CB8AC3E}">
        <p14:creationId xmlns:p14="http://schemas.microsoft.com/office/powerpoint/2010/main" val="366256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538EAAB-D223-2832-B6A1-FB503BD69D43}"/>
              </a:ext>
            </a:extLst>
          </p:cNvPr>
          <p:cNvSpPr>
            <a:spLocks noGrp="1"/>
          </p:cNvSpPr>
          <p:nvPr>
            <p:ph type="title"/>
          </p:nvPr>
        </p:nvSpPr>
        <p:spPr>
          <a:xfrm>
            <a:off x="1451579" y="804519"/>
            <a:ext cx="5550357" cy="1049235"/>
          </a:xfrm>
        </p:spPr>
        <p:txBody>
          <a:bodyPr>
            <a:normAutofit/>
          </a:bodyPr>
          <a:lstStyle/>
          <a:p>
            <a:r>
              <a:rPr lang="en-US" dirty="0" err="1"/>
              <a:t>linkedin</a:t>
            </a:r>
            <a:r>
              <a:rPr lang="en-US" dirty="0"/>
              <a:t> timing analysis</a:t>
            </a:r>
          </a:p>
        </p:txBody>
      </p:sp>
      <p:sp>
        <p:nvSpPr>
          <p:cNvPr id="27" name="Rectangle 26">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999400F0-E5EB-090C-5899-10B551CA00FB}"/>
              </a:ext>
            </a:extLst>
          </p:cNvPr>
          <p:cNvSpPr>
            <a:spLocks noGrp="1"/>
          </p:cNvSpPr>
          <p:nvPr>
            <p:ph idx="1"/>
          </p:nvPr>
        </p:nvSpPr>
        <p:spPr>
          <a:xfrm>
            <a:off x="1451579" y="2015732"/>
            <a:ext cx="5550357" cy="3450613"/>
          </a:xfrm>
        </p:spPr>
        <p:txBody>
          <a:bodyPr>
            <a:normAutofit/>
          </a:bodyPr>
          <a:lstStyle/>
          <a:p>
            <a:r>
              <a:rPr lang="en-US" dirty="0"/>
              <a:t>Dynamic pages generally take between 2 and 14 seconds to load.</a:t>
            </a:r>
          </a:p>
          <a:p>
            <a:r>
              <a:rPr lang="en-US" dirty="0"/>
              <a:t>Static pages typically load in about 0.01 to 0.25 seconds.</a:t>
            </a:r>
          </a:p>
        </p:txBody>
      </p:sp>
      <p:pic>
        <p:nvPicPr>
          <p:cNvPr id="4" name="Picture 3">
            <a:extLst>
              <a:ext uri="{FF2B5EF4-FFF2-40B4-BE49-F238E27FC236}">
                <a16:creationId xmlns:a16="http://schemas.microsoft.com/office/drawing/2014/main" id="{22970EC3-0895-F303-E3DA-4DF773BF6484}"/>
              </a:ext>
            </a:extLst>
          </p:cNvPr>
          <p:cNvPicPr>
            <a:picLocks noChangeAspect="1"/>
          </p:cNvPicPr>
          <p:nvPr/>
        </p:nvPicPr>
        <p:blipFill>
          <a:blip r:embed="rId2"/>
          <a:stretch>
            <a:fillRect/>
          </a:stretch>
        </p:blipFill>
        <p:spPr>
          <a:xfrm>
            <a:off x="7488636" y="3448578"/>
            <a:ext cx="4074836" cy="2261532"/>
          </a:xfrm>
          <a:prstGeom prst="rect">
            <a:avLst/>
          </a:prstGeom>
        </p:spPr>
      </p:pic>
      <p:pic>
        <p:nvPicPr>
          <p:cNvPr id="13" name="Picture 12">
            <a:extLst>
              <a:ext uri="{FF2B5EF4-FFF2-40B4-BE49-F238E27FC236}">
                <a16:creationId xmlns:a16="http://schemas.microsoft.com/office/drawing/2014/main" id="{3166E8D7-38B8-18AA-6D40-B6C3803725A7}"/>
              </a:ext>
            </a:extLst>
          </p:cNvPr>
          <p:cNvPicPr>
            <a:picLocks noChangeAspect="1"/>
          </p:cNvPicPr>
          <p:nvPr/>
        </p:nvPicPr>
        <p:blipFill>
          <a:blip r:embed="rId3"/>
          <a:stretch>
            <a:fillRect/>
          </a:stretch>
        </p:blipFill>
        <p:spPr>
          <a:xfrm>
            <a:off x="7488636" y="513243"/>
            <a:ext cx="4074836" cy="2220784"/>
          </a:xfrm>
          <a:prstGeom prst="rect">
            <a:avLst/>
          </a:prstGeom>
        </p:spPr>
      </p:pic>
      <p:pic>
        <p:nvPicPr>
          <p:cNvPr id="29" name="Picture 28">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8EA457-BA72-CD0B-C5A8-030A3869C536}"/>
              </a:ext>
            </a:extLst>
          </p:cNvPr>
          <p:cNvSpPr txBox="1"/>
          <p:nvPr/>
        </p:nvSpPr>
        <p:spPr>
          <a:xfrm>
            <a:off x="8585200" y="143911"/>
            <a:ext cx="1208344" cy="369332"/>
          </a:xfrm>
          <a:prstGeom prst="rect">
            <a:avLst/>
          </a:prstGeom>
          <a:noFill/>
        </p:spPr>
        <p:txBody>
          <a:bodyPr wrap="none" rtlCol="0">
            <a:spAutoFit/>
          </a:bodyPr>
          <a:lstStyle/>
          <a:p>
            <a:r>
              <a:rPr lang="en-US" dirty="0"/>
              <a:t>DYNAMIC</a:t>
            </a:r>
          </a:p>
        </p:txBody>
      </p:sp>
      <p:sp>
        <p:nvSpPr>
          <p:cNvPr id="17" name="TextBox 16">
            <a:extLst>
              <a:ext uri="{FF2B5EF4-FFF2-40B4-BE49-F238E27FC236}">
                <a16:creationId xmlns:a16="http://schemas.microsoft.com/office/drawing/2014/main" id="{DE73B8D1-24CA-8A1B-B49F-3D7B1136EABE}"/>
              </a:ext>
            </a:extLst>
          </p:cNvPr>
          <p:cNvSpPr txBox="1"/>
          <p:nvPr/>
        </p:nvSpPr>
        <p:spPr>
          <a:xfrm>
            <a:off x="8870875" y="3103359"/>
            <a:ext cx="898323" cy="369332"/>
          </a:xfrm>
          <a:prstGeom prst="rect">
            <a:avLst/>
          </a:prstGeom>
          <a:noFill/>
        </p:spPr>
        <p:txBody>
          <a:bodyPr wrap="none" rtlCol="0">
            <a:spAutoFit/>
          </a:bodyPr>
          <a:lstStyle/>
          <a:p>
            <a:r>
              <a:rPr lang="en-US" dirty="0"/>
              <a:t>STATIC</a:t>
            </a:r>
          </a:p>
        </p:txBody>
      </p:sp>
    </p:spTree>
    <p:extLst>
      <p:ext uri="{BB962C8B-B14F-4D97-AF65-F5344CB8AC3E}">
        <p14:creationId xmlns:p14="http://schemas.microsoft.com/office/powerpoint/2010/main" val="2899996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2A4B30-77D7-4FFB-8B53-A88BD68C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D3FB3-C9FA-8AA4-C93A-50A92D43CC21}"/>
              </a:ext>
            </a:extLst>
          </p:cNvPr>
          <p:cNvSpPr>
            <a:spLocks noGrp="1"/>
          </p:cNvSpPr>
          <p:nvPr>
            <p:ph type="title"/>
          </p:nvPr>
        </p:nvSpPr>
        <p:spPr>
          <a:xfrm>
            <a:off x="1451580" y="804519"/>
            <a:ext cx="4325112" cy="1049235"/>
          </a:xfrm>
        </p:spPr>
        <p:txBody>
          <a:bodyPr>
            <a:normAutofit/>
          </a:bodyPr>
          <a:lstStyle/>
          <a:p>
            <a:r>
              <a:rPr lang="en-US" sz="2800"/>
              <a:t>Twitter Accuracy based on test-set</a:t>
            </a:r>
          </a:p>
        </p:txBody>
      </p:sp>
      <p:cxnSp>
        <p:nvCxnSpPr>
          <p:cNvPr id="11" name="Straight Connector 10">
            <a:extLst>
              <a:ext uri="{FF2B5EF4-FFF2-40B4-BE49-F238E27FC236}">
                <a16:creationId xmlns:a16="http://schemas.microsoft.com/office/drawing/2014/main" id="{373AAE2E-5D6B-4952-A4BB-546C49F8DE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43251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01E4D783-AD45-49E7-B6C7-BBACB8290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B68B9B5A-1A32-110E-304A-1ECA73C11B89}"/>
              </a:ext>
            </a:extLst>
          </p:cNvPr>
          <p:cNvSpPr>
            <a:spLocks noGrp="1"/>
          </p:cNvSpPr>
          <p:nvPr>
            <p:ph idx="1"/>
          </p:nvPr>
        </p:nvSpPr>
        <p:spPr>
          <a:xfrm>
            <a:off x="1451579" y="2015732"/>
            <a:ext cx="4325113" cy="4074172"/>
          </a:xfrm>
        </p:spPr>
        <p:txBody>
          <a:bodyPr>
            <a:normAutofit/>
          </a:bodyPr>
          <a:lstStyle/>
          <a:p>
            <a:r>
              <a:rPr lang="en-US" dirty="0"/>
              <a:t>Both Matches : 95 (89%)</a:t>
            </a:r>
          </a:p>
          <a:p>
            <a:r>
              <a:rPr lang="en-US" dirty="0"/>
              <a:t>Twitter doesn’t Preview : 10 (9.4%)</a:t>
            </a:r>
          </a:p>
          <a:p>
            <a:r>
              <a:rPr lang="en-US" dirty="0"/>
              <a:t>Doesn’t match : 1(0.009%)</a:t>
            </a:r>
          </a:p>
        </p:txBody>
      </p:sp>
      <p:pic>
        <p:nvPicPr>
          <p:cNvPr id="4" name="Picture 3">
            <a:extLst>
              <a:ext uri="{FF2B5EF4-FFF2-40B4-BE49-F238E27FC236}">
                <a16:creationId xmlns:a16="http://schemas.microsoft.com/office/drawing/2014/main" id="{68723CC2-2362-A5F0-1DA8-4DD271EE7BA9}"/>
              </a:ext>
            </a:extLst>
          </p:cNvPr>
          <p:cNvPicPr>
            <a:picLocks noChangeAspect="1"/>
          </p:cNvPicPr>
          <p:nvPr/>
        </p:nvPicPr>
        <p:blipFill>
          <a:blip r:embed="rId2"/>
          <a:stretch>
            <a:fillRect/>
          </a:stretch>
        </p:blipFill>
        <p:spPr>
          <a:xfrm>
            <a:off x="6417733" y="1075284"/>
            <a:ext cx="4637119" cy="4743855"/>
          </a:xfrm>
          <a:prstGeom prst="rect">
            <a:avLst/>
          </a:prstGeom>
        </p:spPr>
      </p:pic>
      <p:cxnSp>
        <p:nvCxnSpPr>
          <p:cNvPr id="6" name="Straight Arrow Connector 5">
            <a:extLst>
              <a:ext uri="{FF2B5EF4-FFF2-40B4-BE49-F238E27FC236}">
                <a16:creationId xmlns:a16="http://schemas.microsoft.com/office/drawing/2014/main" id="{40160C33-0BD6-3B69-C375-BEA1CEC5B47B}"/>
              </a:ext>
            </a:extLst>
          </p:cNvPr>
          <p:cNvCxnSpPr/>
          <p:nvPr/>
        </p:nvCxnSpPr>
        <p:spPr>
          <a:xfrm>
            <a:off x="9998110" y="4300695"/>
            <a:ext cx="1235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C0B52D-04C5-2CB9-AB5A-5338C0BD8046}"/>
              </a:ext>
            </a:extLst>
          </p:cNvPr>
          <p:cNvSpPr txBox="1"/>
          <p:nvPr/>
        </p:nvSpPr>
        <p:spPr>
          <a:xfrm>
            <a:off x="11248177" y="4116029"/>
            <a:ext cx="570990" cy="369332"/>
          </a:xfrm>
          <a:prstGeom prst="rect">
            <a:avLst/>
          </a:prstGeom>
          <a:noFill/>
        </p:spPr>
        <p:txBody>
          <a:bodyPr wrap="none" rtlCol="0">
            <a:spAutoFit/>
          </a:bodyPr>
          <a:lstStyle/>
          <a:p>
            <a:r>
              <a:rPr lang="en-US" dirty="0"/>
              <a:t>89%</a:t>
            </a:r>
          </a:p>
        </p:txBody>
      </p:sp>
      <p:cxnSp>
        <p:nvCxnSpPr>
          <p:cNvPr id="12" name="Straight Arrow Connector 11">
            <a:extLst>
              <a:ext uri="{FF2B5EF4-FFF2-40B4-BE49-F238E27FC236}">
                <a16:creationId xmlns:a16="http://schemas.microsoft.com/office/drawing/2014/main" id="{890B232E-D1AD-D646-F6F6-BB9DEB2A7FBD}"/>
              </a:ext>
            </a:extLst>
          </p:cNvPr>
          <p:cNvCxnSpPr/>
          <p:nvPr/>
        </p:nvCxnSpPr>
        <p:spPr>
          <a:xfrm>
            <a:off x="9385160" y="2015732"/>
            <a:ext cx="18488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2292C59-6B36-382A-5817-E829BD757897}"/>
              </a:ext>
            </a:extLst>
          </p:cNvPr>
          <p:cNvSpPr txBox="1"/>
          <p:nvPr/>
        </p:nvSpPr>
        <p:spPr>
          <a:xfrm>
            <a:off x="11258269" y="1831066"/>
            <a:ext cx="622286" cy="369332"/>
          </a:xfrm>
          <a:prstGeom prst="rect">
            <a:avLst/>
          </a:prstGeom>
          <a:noFill/>
        </p:spPr>
        <p:txBody>
          <a:bodyPr wrap="none" rtlCol="0">
            <a:spAutoFit/>
          </a:bodyPr>
          <a:lstStyle/>
          <a:p>
            <a:r>
              <a:rPr lang="en-US" dirty="0"/>
              <a:t>9.4%</a:t>
            </a:r>
          </a:p>
        </p:txBody>
      </p:sp>
      <p:cxnSp>
        <p:nvCxnSpPr>
          <p:cNvPr id="18" name="Straight Arrow Connector 17">
            <a:extLst>
              <a:ext uri="{FF2B5EF4-FFF2-40B4-BE49-F238E27FC236}">
                <a16:creationId xmlns:a16="http://schemas.microsoft.com/office/drawing/2014/main" id="{E56F5E00-0A31-5CFD-9A7A-096AF7D408D0}"/>
              </a:ext>
            </a:extLst>
          </p:cNvPr>
          <p:cNvCxnSpPr/>
          <p:nvPr/>
        </p:nvCxnSpPr>
        <p:spPr>
          <a:xfrm>
            <a:off x="8832501" y="1329136"/>
            <a:ext cx="24015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C74B888-DC16-8D91-295B-FB0810DF17DF}"/>
              </a:ext>
            </a:extLst>
          </p:cNvPr>
          <p:cNvSpPr txBox="1"/>
          <p:nvPr/>
        </p:nvSpPr>
        <p:spPr>
          <a:xfrm>
            <a:off x="11246124" y="1144470"/>
            <a:ext cx="853119" cy="369332"/>
          </a:xfrm>
          <a:prstGeom prst="rect">
            <a:avLst/>
          </a:prstGeom>
          <a:noFill/>
        </p:spPr>
        <p:txBody>
          <a:bodyPr wrap="none" rtlCol="0">
            <a:spAutoFit/>
          </a:bodyPr>
          <a:lstStyle/>
          <a:p>
            <a:r>
              <a:rPr lang="en-US" dirty="0"/>
              <a:t>0.009%</a:t>
            </a:r>
          </a:p>
        </p:txBody>
      </p:sp>
    </p:spTree>
    <p:extLst>
      <p:ext uri="{BB962C8B-B14F-4D97-AF65-F5344CB8AC3E}">
        <p14:creationId xmlns:p14="http://schemas.microsoft.com/office/powerpoint/2010/main" val="661388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22FF4-24CF-65DC-EA8E-69D299EA69A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A0B4976-F52C-D34F-D7FB-E1D1097B2A53}"/>
              </a:ext>
            </a:extLst>
          </p:cNvPr>
          <p:cNvSpPr>
            <a:spLocks noGrp="1"/>
          </p:cNvSpPr>
          <p:nvPr>
            <p:ph idx="1"/>
          </p:nvPr>
        </p:nvSpPr>
        <p:spPr/>
        <p:txBody>
          <a:bodyPr/>
          <a:lstStyle/>
          <a:p>
            <a:r>
              <a:rPr lang="en-US" dirty="0"/>
              <a:t>Developing a link preview scraper tool that extracts information from a given URL and generates a JSON-formatted preview of the content. The tool supports generating previews for LinkedIn, Facebook, and Twitter, and exposes an API endpoint for accessing the previews.</a:t>
            </a:r>
          </a:p>
        </p:txBody>
      </p:sp>
      <p:pic>
        <p:nvPicPr>
          <p:cNvPr id="4" name="Picture 3">
            <a:extLst>
              <a:ext uri="{FF2B5EF4-FFF2-40B4-BE49-F238E27FC236}">
                <a16:creationId xmlns:a16="http://schemas.microsoft.com/office/drawing/2014/main" id="{F5450795-37BE-049C-D826-8CEEBA09E8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7997" y="3258075"/>
            <a:ext cx="5738786" cy="2496372"/>
          </a:xfrm>
          <a:prstGeom prst="rect">
            <a:avLst/>
          </a:prstGeom>
        </p:spPr>
      </p:pic>
    </p:spTree>
    <p:extLst>
      <p:ext uri="{BB962C8B-B14F-4D97-AF65-F5344CB8AC3E}">
        <p14:creationId xmlns:p14="http://schemas.microsoft.com/office/powerpoint/2010/main" val="3889701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2A4B30-77D7-4FFB-8B53-A88BD68C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D3FB3-C9FA-8AA4-C93A-50A92D43CC21}"/>
              </a:ext>
            </a:extLst>
          </p:cNvPr>
          <p:cNvSpPr>
            <a:spLocks noGrp="1"/>
          </p:cNvSpPr>
          <p:nvPr>
            <p:ph type="title"/>
          </p:nvPr>
        </p:nvSpPr>
        <p:spPr>
          <a:xfrm>
            <a:off x="1451580" y="804519"/>
            <a:ext cx="4325112" cy="1049235"/>
          </a:xfrm>
        </p:spPr>
        <p:txBody>
          <a:bodyPr>
            <a:normAutofit/>
          </a:bodyPr>
          <a:lstStyle/>
          <a:p>
            <a:r>
              <a:rPr lang="en-US" sz="2800"/>
              <a:t>FACEBook Accuracy based on test-set</a:t>
            </a:r>
          </a:p>
        </p:txBody>
      </p:sp>
      <p:cxnSp>
        <p:nvCxnSpPr>
          <p:cNvPr id="12" name="Straight Connector 11">
            <a:extLst>
              <a:ext uri="{FF2B5EF4-FFF2-40B4-BE49-F238E27FC236}">
                <a16:creationId xmlns:a16="http://schemas.microsoft.com/office/drawing/2014/main" id="{373AAE2E-5D6B-4952-A4BB-546C49F8DE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43251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01E4D783-AD45-49E7-B6C7-BBACB8290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B68B9B5A-1A32-110E-304A-1ECA73C11B89}"/>
              </a:ext>
            </a:extLst>
          </p:cNvPr>
          <p:cNvSpPr>
            <a:spLocks noGrp="1"/>
          </p:cNvSpPr>
          <p:nvPr>
            <p:ph idx="1"/>
          </p:nvPr>
        </p:nvSpPr>
        <p:spPr>
          <a:xfrm>
            <a:off x="1451579" y="2015732"/>
            <a:ext cx="4325113" cy="4074172"/>
          </a:xfrm>
        </p:spPr>
        <p:txBody>
          <a:bodyPr>
            <a:normAutofit/>
          </a:bodyPr>
          <a:lstStyle/>
          <a:p>
            <a:r>
              <a:rPr lang="en-US" dirty="0"/>
              <a:t>Both Matches : 101 (95.2%)</a:t>
            </a:r>
          </a:p>
          <a:p>
            <a:r>
              <a:rPr lang="en-US" dirty="0"/>
              <a:t>Doesn’t match : 5 (4.8%)</a:t>
            </a:r>
          </a:p>
        </p:txBody>
      </p:sp>
      <p:pic>
        <p:nvPicPr>
          <p:cNvPr id="5" name="Picture 4">
            <a:extLst>
              <a:ext uri="{FF2B5EF4-FFF2-40B4-BE49-F238E27FC236}">
                <a16:creationId xmlns:a16="http://schemas.microsoft.com/office/drawing/2014/main" id="{095193F3-54DD-C58E-2578-4FF2B6974F7F}"/>
              </a:ext>
            </a:extLst>
          </p:cNvPr>
          <p:cNvPicPr>
            <a:picLocks noChangeAspect="1"/>
          </p:cNvPicPr>
          <p:nvPr/>
        </p:nvPicPr>
        <p:blipFill>
          <a:blip r:embed="rId2"/>
          <a:stretch>
            <a:fillRect/>
          </a:stretch>
        </p:blipFill>
        <p:spPr>
          <a:xfrm>
            <a:off x="6417733" y="920171"/>
            <a:ext cx="4637119" cy="5054081"/>
          </a:xfrm>
          <a:prstGeom prst="rect">
            <a:avLst/>
          </a:prstGeom>
        </p:spPr>
      </p:pic>
      <p:cxnSp>
        <p:nvCxnSpPr>
          <p:cNvPr id="7" name="Straight Arrow Connector 6">
            <a:extLst>
              <a:ext uri="{FF2B5EF4-FFF2-40B4-BE49-F238E27FC236}">
                <a16:creationId xmlns:a16="http://schemas.microsoft.com/office/drawing/2014/main" id="{068325D5-97D3-8531-993F-15074D54476F}"/>
              </a:ext>
            </a:extLst>
          </p:cNvPr>
          <p:cNvCxnSpPr/>
          <p:nvPr/>
        </p:nvCxnSpPr>
        <p:spPr>
          <a:xfrm>
            <a:off x="10199077" y="2873829"/>
            <a:ext cx="104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289BD5B-E8C7-9357-F7AE-4BAB9ED534D1}"/>
              </a:ext>
            </a:extLst>
          </p:cNvPr>
          <p:cNvCxnSpPr/>
          <p:nvPr/>
        </p:nvCxnSpPr>
        <p:spPr>
          <a:xfrm>
            <a:off x="8671727" y="1487156"/>
            <a:ext cx="2572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8531776-C2A9-8E94-6AC3-4849A2BFBFC2}"/>
              </a:ext>
            </a:extLst>
          </p:cNvPr>
          <p:cNvSpPr txBox="1"/>
          <p:nvPr/>
        </p:nvSpPr>
        <p:spPr>
          <a:xfrm>
            <a:off x="11261889" y="1302490"/>
            <a:ext cx="622286" cy="369332"/>
          </a:xfrm>
          <a:prstGeom prst="rect">
            <a:avLst/>
          </a:prstGeom>
          <a:noFill/>
        </p:spPr>
        <p:txBody>
          <a:bodyPr wrap="none" rtlCol="0">
            <a:spAutoFit/>
          </a:bodyPr>
          <a:lstStyle/>
          <a:p>
            <a:r>
              <a:rPr lang="en-US" dirty="0"/>
              <a:t>4.8%</a:t>
            </a:r>
          </a:p>
        </p:txBody>
      </p:sp>
      <p:sp>
        <p:nvSpPr>
          <p:cNvPr id="13" name="TextBox 12">
            <a:extLst>
              <a:ext uri="{FF2B5EF4-FFF2-40B4-BE49-F238E27FC236}">
                <a16:creationId xmlns:a16="http://schemas.microsoft.com/office/drawing/2014/main" id="{60B80FA0-4539-FF3A-35B3-7592DF5F1014}"/>
              </a:ext>
            </a:extLst>
          </p:cNvPr>
          <p:cNvSpPr txBox="1"/>
          <p:nvPr/>
        </p:nvSpPr>
        <p:spPr>
          <a:xfrm>
            <a:off x="11288760" y="2689163"/>
            <a:ext cx="737702" cy="369332"/>
          </a:xfrm>
          <a:prstGeom prst="rect">
            <a:avLst/>
          </a:prstGeom>
          <a:noFill/>
        </p:spPr>
        <p:txBody>
          <a:bodyPr wrap="none" rtlCol="0">
            <a:spAutoFit/>
          </a:bodyPr>
          <a:lstStyle/>
          <a:p>
            <a:r>
              <a:rPr lang="en-US" dirty="0"/>
              <a:t>95.2%</a:t>
            </a:r>
          </a:p>
        </p:txBody>
      </p:sp>
    </p:spTree>
    <p:extLst>
      <p:ext uri="{BB962C8B-B14F-4D97-AF65-F5344CB8AC3E}">
        <p14:creationId xmlns:p14="http://schemas.microsoft.com/office/powerpoint/2010/main" val="2444037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2A4B30-77D7-4FFB-8B53-A88BD68C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D3FB3-C9FA-8AA4-C93A-50A92D43CC21}"/>
              </a:ext>
            </a:extLst>
          </p:cNvPr>
          <p:cNvSpPr>
            <a:spLocks noGrp="1"/>
          </p:cNvSpPr>
          <p:nvPr>
            <p:ph type="title"/>
          </p:nvPr>
        </p:nvSpPr>
        <p:spPr>
          <a:xfrm>
            <a:off x="1451580" y="804519"/>
            <a:ext cx="4325112" cy="1049235"/>
          </a:xfrm>
        </p:spPr>
        <p:txBody>
          <a:bodyPr>
            <a:normAutofit/>
          </a:bodyPr>
          <a:lstStyle/>
          <a:p>
            <a:r>
              <a:rPr lang="en-US" sz="2800"/>
              <a:t>linkedin</a:t>
            </a:r>
            <a:r>
              <a:rPr lang="en-US" sz="2800" dirty="0"/>
              <a:t> Accuracy based on test-set</a:t>
            </a:r>
          </a:p>
        </p:txBody>
      </p:sp>
      <p:cxnSp>
        <p:nvCxnSpPr>
          <p:cNvPr id="21" name="Straight Connector 20">
            <a:extLst>
              <a:ext uri="{FF2B5EF4-FFF2-40B4-BE49-F238E27FC236}">
                <a16:creationId xmlns:a16="http://schemas.microsoft.com/office/drawing/2014/main" id="{373AAE2E-5D6B-4952-A4BB-546C49F8DE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43251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Rectangle 22">
            <a:extLst>
              <a:ext uri="{FF2B5EF4-FFF2-40B4-BE49-F238E27FC236}">
                <a16:creationId xmlns:a16="http://schemas.microsoft.com/office/drawing/2014/main" id="{01E4D783-AD45-49E7-B6C7-BBACB8290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B68B9B5A-1A32-110E-304A-1ECA73C11B89}"/>
              </a:ext>
            </a:extLst>
          </p:cNvPr>
          <p:cNvSpPr>
            <a:spLocks noGrp="1"/>
          </p:cNvSpPr>
          <p:nvPr>
            <p:ph idx="1"/>
          </p:nvPr>
        </p:nvSpPr>
        <p:spPr>
          <a:xfrm>
            <a:off x="1451579" y="2015732"/>
            <a:ext cx="4325113" cy="4074172"/>
          </a:xfrm>
        </p:spPr>
        <p:txBody>
          <a:bodyPr>
            <a:normAutofit/>
          </a:bodyPr>
          <a:lstStyle/>
          <a:p>
            <a:r>
              <a:rPr lang="en-US" dirty="0"/>
              <a:t>Both Matches : 100 (94.33%)</a:t>
            </a:r>
          </a:p>
          <a:p>
            <a:r>
              <a:rPr lang="en-US" dirty="0"/>
              <a:t>Doesn’t match : 6 (5.66%)</a:t>
            </a:r>
          </a:p>
        </p:txBody>
      </p:sp>
      <p:pic>
        <p:nvPicPr>
          <p:cNvPr id="4" name="Picture 3">
            <a:extLst>
              <a:ext uri="{FF2B5EF4-FFF2-40B4-BE49-F238E27FC236}">
                <a16:creationId xmlns:a16="http://schemas.microsoft.com/office/drawing/2014/main" id="{4E3D880E-3F8C-C0AF-E11C-619BE8C118A5}"/>
              </a:ext>
            </a:extLst>
          </p:cNvPr>
          <p:cNvPicPr>
            <a:picLocks noChangeAspect="1"/>
          </p:cNvPicPr>
          <p:nvPr/>
        </p:nvPicPr>
        <p:blipFill>
          <a:blip r:embed="rId2"/>
          <a:stretch>
            <a:fillRect/>
          </a:stretch>
        </p:blipFill>
        <p:spPr>
          <a:xfrm>
            <a:off x="6417733" y="940661"/>
            <a:ext cx="4637119" cy="5013101"/>
          </a:xfrm>
          <a:prstGeom prst="rect">
            <a:avLst/>
          </a:prstGeom>
        </p:spPr>
      </p:pic>
      <p:cxnSp>
        <p:nvCxnSpPr>
          <p:cNvPr id="7" name="Straight Arrow Connector 6">
            <a:extLst>
              <a:ext uri="{FF2B5EF4-FFF2-40B4-BE49-F238E27FC236}">
                <a16:creationId xmlns:a16="http://schemas.microsoft.com/office/drawing/2014/main" id="{BC81E9BC-9AF7-4130-7299-11BE220443C5}"/>
              </a:ext>
            </a:extLst>
          </p:cNvPr>
          <p:cNvCxnSpPr/>
          <p:nvPr/>
        </p:nvCxnSpPr>
        <p:spPr>
          <a:xfrm>
            <a:off x="10118690" y="3114989"/>
            <a:ext cx="1205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C5E2504-711D-0BF8-5365-3A225541AEBC}"/>
              </a:ext>
            </a:extLst>
          </p:cNvPr>
          <p:cNvCxnSpPr/>
          <p:nvPr/>
        </p:nvCxnSpPr>
        <p:spPr>
          <a:xfrm>
            <a:off x="8510954" y="1487156"/>
            <a:ext cx="2723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B6217F-7AF5-E6E2-D444-4E6B535E54B6}"/>
              </a:ext>
            </a:extLst>
          </p:cNvPr>
          <p:cNvSpPr txBox="1"/>
          <p:nvPr/>
        </p:nvSpPr>
        <p:spPr>
          <a:xfrm>
            <a:off x="11254423" y="1305451"/>
            <a:ext cx="737702" cy="369332"/>
          </a:xfrm>
          <a:prstGeom prst="rect">
            <a:avLst/>
          </a:prstGeom>
          <a:noFill/>
        </p:spPr>
        <p:txBody>
          <a:bodyPr wrap="none" rtlCol="0">
            <a:spAutoFit/>
          </a:bodyPr>
          <a:lstStyle/>
          <a:p>
            <a:r>
              <a:rPr lang="en-US" dirty="0"/>
              <a:t>5.66%</a:t>
            </a:r>
          </a:p>
        </p:txBody>
      </p:sp>
      <p:sp>
        <p:nvSpPr>
          <p:cNvPr id="13" name="TextBox 12">
            <a:extLst>
              <a:ext uri="{FF2B5EF4-FFF2-40B4-BE49-F238E27FC236}">
                <a16:creationId xmlns:a16="http://schemas.microsoft.com/office/drawing/2014/main" id="{990CCA15-32B0-8D5E-7EF1-0D4E140B60BD}"/>
              </a:ext>
            </a:extLst>
          </p:cNvPr>
          <p:cNvSpPr txBox="1"/>
          <p:nvPr/>
        </p:nvSpPr>
        <p:spPr>
          <a:xfrm>
            <a:off x="11331535" y="2930323"/>
            <a:ext cx="853119" cy="369332"/>
          </a:xfrm>
          <a:prstGeom prst="rect">
            <a:avLst/>
          </a:prstGeom>
          <a:noFill/>
        </p:spPr>
        <p:txBody>
          <a:bodyPr wrap="none" rtlCol="0">
            <a:spAutoFit/>
          </a:bodyPr>
          <a:lstStyle/>
          <a:p>
            <a:r>
              <a:rPr lang="en-US" dirty="0"/>
              <a:t>94.33%</a:t>
            </a:r>
          </a:p>
        </p:txBody>
      </p:sp>
    </p:spTree>
    <p:extLst>
      <p:ext uri="{BB962C8B-B14F-4D97-AF65-F5344CB8AC3E}">
        <p14:creationId xmlns:p14="http://schemas.microsoft.com/office/powerpoint/2010/main" val="1603939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180D983-FB50-03AF-8701-C3C99A4CE471}"/>
              </a:ext>
            </a:extLst>
          </p:cNvPr>
          <p:cNvSpPr>
            <a:spLocks noGrp="1"/>
          </p:cNvSpPr>
          <p:nvPr>
            <p:ph type="title"/>
          </p:nvPr>
        </p:nvSpPr>
        <p:spPr>
          <a:xfrm>
            <a:off x="1451580" y="804520"/>
            <a:ext cx="4176511" cy="1049235"/>
          </a:xfrm>
        </p:spPr>
        <p:txBody>
          <a:bodyPr>
            <a:normAutofit/>
          </a:bodyPr>
          <a:lstStyle/>
          <a:p>
            <a:r>
              <a:rPr lang="en-US" sz="3000" dirty="0"/>
              <a:t>NUMBER OF LINKS  VS  TOTAL TIME TAKEN</a:t>
            </a:r>
          </a:p>
        </p:txBody>
      </p:sp>
      <p:sp>
        <p:nvSpPr>
          <p:cNvPr id="32" name="Rectangle 31">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2B10FB9F-A2BB-5882-31CD-7B9337EAB305}"/>
              </a:ext>
            </a:extLst>
          </p:cNvPr>
          <p:cNvSpPr>
            <a:spLocks noGrp="1"/>
          </p:cNvSpPr>
          <p:nvPr>
            <p:ph idx="1"/>
          </p:nvPr>
        </p:nvSpPr>
        <p:spPr>
          <a:xfrm>
            <a:off x="1451581" y="2015732"/>
            <a:ext cx="4172212" cy="3450613"/>
          </a:xfrm>
        </p:spPr>
        <p:txBody>
          <a:bodyPr>
            <a:normAutofit/>
          </a:bodyPr>
          <a:lstStyle/>
          <a:p>
            <a:r>
              <a:rPr lang="en-US" dirty="0"/>
              <a:t>Most static webpages are fetched in under 10 seconds.</a:t>
            </a:r>
          </a:p>
          <a:p>
            <a:r>
              <a:rPr lang="en-US" dirty="0"/>
              <a:t>Typically, dynamic webpages take about 10 to 30 seconds to fetch, depending on the time required to scrape the page using Selenium WebDriver.</a:t>
            </a:r>
          </a:p>
        </p:txBody>
      </p:sp>
      <p:pic>
        <p:nvPicPr>
          <p:cNvPr id="4" name="Picture 3">
            <a:extLst>
              <a:ext uri="{FF2B5EF4-FFF2-40B4-BE49-F238E27FC236}">
                <a16:creationId xmlns:a16="http://schemas.microsoft.com/office/drawing/2014/main" id="{A4560458-BD1E-A326-F2EE-99DAB8683BF1}"/>
              </a:ext>
            </a:extLst>
          </p:cNvPr>
          <p:cNvPicPr>
            <a:picLocks noChangeAspect="1"/>
          </p:cNvPicPr>
          <p:nvPr/>
        </p:nvPicPr>
        <p:blipFill>
          <a:blip r:embed="rId2"/>
          <a:stretch>
            <a:fillRect/>
          </a:stretch>
        </p:blipFill>
        <p:spPr>
          <a:xfrm>
            <a:off x="5911531" y="1401433"/>
            <a:ext cx="6050874" cy="3282598"/>
          </a:xfrm>
          <a:prstGeom prst="rect">
            <a:avLst/>
          </a:prstGeom>
        </p:spPr>
      </p:pic>
      <p:pic>
        <p:nvPicPr>
          <p:cNvPr id="34" name="Picture 33">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6" name="Straight Connector 35">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8A9799-88CA-F555-BA1B-F3B3C24D6557}"/>
              </a:ext>
            </a:extLst>
          </p:cNvPr>
          <p:cNvSpPr txBox="1"/>
          <p:nvPr/>
        </p:nvSpPr>
        <p:spPr>
          <a:xfrm>
            <a:off x="6095849" y="1463606"/>
            <a:ext cx="415498" cy="369332"/>
          </a:xfrm>
          <a:prstGeom prst="rect">
            <a:avLst/>
          </a:prstGeom>
          <a:noFill/>
        </p:spPr>
        <p:txBody>
          <a:bodyPr wrap="none" rtlCol="0">
            <a:spAutoFit/>
          </a:bodyPr>
          <a:lstStyle/>
          <a:p>
            <a:r>
              <a:rPr lang="en-US" dirty="0"/>
              <a:t>46</a:t>
            </a:r>
          </a:p>
        </p:txBody>
      </p:sp>
      <p:sp>
        <p:nvSpPr>
          <p:cNvPr id="6" name="TextBox 5">
            <a:extLst>
              <a:ext uri="{FF2B5EF4-FFF2-40B4-BE49-F238E27FC236}">
                <a16:creationId xmlns:a16="http://schemas.microsoft.com/office/drawing/2014/main" id="{89B0C964-73C6-C66B-E2A9-7022E1F397D0}"/>
              </a:ext>
            </a:extLst>
          </p:cNvPr>
          <p:cNvSpPr txBox="1"/>
          <p:nvPr/>
        </p:nvSpPr>
        <p:spPr>
          <a:xfrm>
            <a:off x="6659874" y="2377440"/>
            <a:ext cx="415498" cy="369332"/>
          </a:xfrm>
          <a:prstGeom prst="rect">
            <a:avLst/>
          </a:prstGeom>
          <a:noFill/>
        </p:spPr>
        <p:txBody>
          <a:bodyPr wrap="none" rtlCol="0">
            <a:spAutoFit/>
          </a:bodyPr>
          <a:lstStyle/>
          <a:p>
            <a:r>
              <a:rPr lang="en-US" dirty="0"/>
              <a:t>31</a:t>
            </a:r>
          </a:p>
        </p:txBody>
      </p:sp>
      <p:sp>
        <p:nvSpPr>
          <p:cNvPr id="7" name="TextBox 6">
            <a:extLst>
              <a:ext uri="{FF2B5EF4-FFF2-40B4-BE49-F238E27FC236}">
                <a16:creationId xmlns:a16="http://schemas.microsoft.com/office/drawing/2014/main" id="{6FFD26CC-D466-D2B6-0BFF-A78D3A84E56C}"/>
              </a:ext>
            </a:extLst>
          </p:cNvPr>
          <p:cNvSpPr txBox="1"/>
          <p:nvPr/>
        </p:nvSpPr>
        <p:spPr>
          <a:xfrm>
            <a:off x="7183120" y="3244334"/>
            <a:ext cx="415498" cy="369332"/>
          </a:xfrm>
          <a:prstGeom prst="rect">
            <a:avLst/>
          </a:prstGeom>
          <a:noFill/>
        </p:spPr>
        <p:txBody>
          <a:bodyPr wrap="none" rtlCol="0">
            <a:spAutoFit/>
          </a:bodyPr>
          <a:lstStyle/>
          <a:p>
            <a:r>
              <a:rPr lang="en-US" dirty="0"/>
              <a:t>17</a:t>
            </a:r>
          </a:p>
        </p:txBody>
      </p:sp>
      <p:sp>
        <p:nvSpPr>
          <p:cNvPr id="8" name="TextBox 7">
            <a:extLst>
              <a:ext uri="{FF2B5EF4-FFF2-40B4-BE49-F238E27FC236}">
                <a16:creationId xmlns:a16="http://schemas.microsoft.com/office/drawing/2014/main" id="{85F25CBB-4F2D-E44D-4A99-62E86FFAC4DD}"/>
              </a:ext>
            </a:extLst>
          </p:cNvPr>
          <p:cNvSpPr txBox="1"/>
          <p:nvPr/>
        </p:nvSpPr>
        <p:spPr>
          <a:xfrm>
            <a:off x="7772400" y="3992880"/>
            <a:ext cx="300082" cy="369332"/>
          </a:xfrm>
          <a:prstGeom prst="rect">
            <a:avLst/>
          </a:prstGeom>
          <a:noFill/>
        </p:spPr>
        <p:txBody>
          <a:bodyPr wrap="none" rtlCol="0">
            <a:spAutoFit/>
          </a:bodyPr>
          <a:lstStyle/>
          <a:p>
            <a:r>
              <a:rPr lang="en-US" dirty="0"/>
              <a:t>3</a:t>
            </a:r>
          </a:p>
        </p:txBody>
      </p:sp>
      <p:sp>
        <p:nvSpPr>
          <p:cNvPr id="9" name="TextBox 8">
            <a:extLst>
              <a:ext uri="{FF2B5EF4-FFF2-40B4-BE49-F238E27FC236}">
                <a16:creationId xmlns:a16="http://schemas.microsoft.com/office/drawing/2014/main" id="{14BBAC9B-CB6C-4579-E31E-6EDA4E8E189C}"/>
              </a:ext>
            </a:extLst>
          </p:cNvPr>
          <p:cNvSpPr txBox="1"/>
          <p:nvPr/>
        </p:nvSpPr>
        <p:spPr>
          <a:xfrm>
            <a:off x="8360220" y="4120405"/>
            <a:ext cx="300082" cy="369332"/>
          </a:xfrm>
          <a:prstGeom prst="rect">
            <a:avLst/>
          </a:prstGeom>
          <a:noFill/>
        </p:spPr>
        <p:txBody>
          <a:bodyPr wrap="none" rtlCol="0">
            <a:spAutoFit/>
          </a:bodyPr>
          <a:lstStyle/>
          <a:p>
            <a:r>
              <a:rPr lang="en-US" dirty="0"/>
              <a:t>1</a:t>
            </a:r>
          </a:p>
        </p:txBody>
      </p:sp>
      <p:sp>
        <p:nvSpPr>
          <p:cNvPr id="24" name="TextBox 23">
            <a:extLst>
              <a:ext uri="{FF2B5EF4-FFF2-40B4-BE49-F238E27FC236}">
                <a16:creationId xmlns:a16="http://schemas.microsoft.com/office/drawing/2014/main" id="{A980B889-873F-1275-655B-6BC48450E87B}"/>
              </a:ext>
            </a:extLst>
          </p:cNvPr>
          <p:cNvSpPr txBox="1"/>
          <p:nvPr/>
        </p:nvSpPr>
        <p:spPr>
          <a:xfrm>
            <a:off x="9273410" y="4170958"/>
            <a:ext cx="300082"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893A1939-72DE-A6BF-B996-73EFDAF2B625}"/>
              </a:ext>
            </a:extLst>
          </p:cNvPr>
          <p:cNvSpPr txBox="1"/>
          <p:nvPr/>
        </p:nvSpPr>
        <p:spPr>
          <a:xfrm>
            <a:off x="11454246" y="4170958"/>
            <a:ext cx="300082"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839338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1BA2-4001-A0D5-A94F-364B4018B0D8}"/>
              </a:ext>
            </a:extLst>
          </p:cNvPr>
          <p:cNvSpPr>
            <a:spLocks noGrp="1"/>
          </p:cNvSpPr>
          <p:nvPr>
            <p:ph type="title"/>
          </p:nvPr>
        </p:nvSpPr>
        <p:spPr/>
        <p:txBody>
          <a:bodyPr/>
          <a:lstStyle/>
          <a:p>
            <a:r>
              <a:rPr lang="en-US" dirty="0"/>
              <a:t>Code execution demonstration</a:t>
            </a:r>
          </a:p>
        </p:txBody>
      </p:sp>
      <p:sp>
        <p:nvSpPr>
          <p:cNvPr id="3" name="Content Placeholder 2">
            <a:extLst>
              <a:ext uri="{FF2B5EF4-FFF2-40B4-BE49-F238E27FC236}">
                <a16:creationId xmlns:a16="http://schemas.microsoft.com/office/drawing/2014/main" id="{D8EF99F8-70AB-D59B-FFDB-0BF14EF6A7FF}"/>
              </a:ext>
            </a:extLst>
          </p:cNvPr>
          <p:cNvSpPr>
            <a:spLocks noGrp="1"/>
          </p:cNvSpPr>
          <p:nvPr>
            <p:ph idx="1"/>
          </p:nvPr>
        </p:nvSpPr>
        <p:spPr/>
        <p:txBody>
          <a:bodyPr/>
          <a:lstStyle/>
          <a:p>
            <a:r>
              <a:rPr lang="en-US" dirty="0">
                <a:hlinkClick r:id="rId2"/>
              </a:rPr>
              <a:t>https://www.ndtv.com/india-news/neet-ug-2024-exam-paper-leak-supreme-court-sanctity-of-exam-affected-need-answers-supreme-court-on-neet-ug-row-5865003</a:t>
            </a:r>
            <a:endParaRPr lang="en-US" dirty="0"/>
          </a:p>
          <a:p>
            <a:r>
              <a:rPr lang="en-US" dirty="0">
                <a:hlinkClick r:id="rId3"/>
              </a:rPr>
              <a:t>https://www.msn.com/en-xl/news/other/how-china-supports-russia-s-war/ar-BB1mtV9d?ocid=hpmsn&amp;cvid=15d182e75e85495685a3ae6faca657bb&amp;ei=5</a:t>
            </a:r>
            <a:endParaRPr lang="en-US" dirty="0"/>
          </a:p>
          <a:p>
            <a:r>
              <a:rPr lang="en-US" dirty="0">
                <a:solidFill>
                  <a:srgbClr val="FF0000"/>
                </a:solidFill>
              </a:rPr>
              <a:t>https://</a:t>
            </a:r>
            <a:r>
              <a:rPr lang="en-US" dirty="0" err="1">
                <a:solidFill>
                  <a:srgbClr val="FF0000"/>
                </a:solidFill>
              </a:rPr>
              <a:t>creditblog.capitalone.ca</a:t>
            </a:r>
            <a:r>
              <a:rPr lang="en-US" dirty="0">
                <a:solidFill>
                  <a:srgbClr val="FF0000"/>
                </a:solidFill>
              </a:rPr>
              <a:t>/latest-stories/</a:t>
            </a:r>
            <a:r>
              <a:rPr lang="en-US" dirty="0" err="1">
                <a:solidFill>
                  <a:srgbClr val="FF0000"/>
                </a:solidFill>
              </a:rPr>
              <a:t>good-terms-statements?external_id</a:t>
            </a:r>
            <a:r>
              <a:rPr lang="en-US" dirty="0">
                <a:solidFill>
                  <a:srgbClr val="FF0000"/>
                </a:solidFill>
              </a:rPr>
              <a:t>=WWW_ZFBLC_ZCV_ZZZZSE_ZZZAZ_NF_ZZ_Z_ART3</a:t>
            </a:r>
          </a:p>
          <a:p>
            <a:pPr marL="0" indent="0">
              <a:buNone/>
            </a:pPr>
            <a:endParaRPr lang="en-US" dirty="0"/>
          </a:p>
        </p:txBody>
      </p:sp>
    </p:spTree>
    <p:extLst>
      <p:ext uri="{BB962C8B-B14F-4D97-AF65-F5344CB8AC3E}">
        <p14:creationId xmlns:p14="http://schemas.microsoft.com/office/powerpoint/2010/main" val="138056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67371-F31F-049E-4496-A98594372508}"/>
              </a:ext>
            </a:extLst>
          </p:cNvPr>
          <p:cNvSpPr>
            <a:spLocks noGrp="1"/>
          </p:cNvSpPr>
          <p:nvPr>
            <p:ph idx="1"/>
          </p:nvPr>
        </p:nvSpPr>
        <p:spPr/>
        <p:txBody>
          <a:bodyPr>
            <a:normAutofit/>
          </a:bodyPr>
          <a:lstStyle/>
          <a:p>
            <a:pPr marL="0" indent="0" algn="ctr">
              <a:buNone/>
            </a:pPr>
            <a:endParaRPr lang="en-US" sz="6000" dirty="0"/>
          </a:p>
          <a:p>
            <a:pPr marL="0" indent="0" algn="ctr">
              <a:buNone/>
            </a:pPr>
            <a:r>
              <a:rPr lang="en-US" sz="6000" dirty="0"/>
              <a:t>THANK YOU</a:t>
            </a:r>
          </a:p>
        </p:txBody>
      </p:sp>
    </p:spTree>
    <p:extLst>
      <p:ext uri="{BB962C8B-B14F-4D97-AF65-F5344CB8AC3E}">
        <p14:creationId xmlns:p14="http://schemas.microsoft.com/office/powerpoint/2010/main" val="328413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D4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CFCEFE3-1AB7-727D-0E81-37115BDDB1C4}"/>
              </a:ext>
            </a:extLst>
          </p:cNvPr>
          <p:cNvPicPr>
            <a:picLocks noGrp="1" noChangeAspect="1"/>
          </p:cNvPicPr>
          <p:nvPr>
            <p:ph idx="1"/>
          </p:nvPr>
        </p:nvPicPr>
        <p:blipFill>
          <a:blip r:embed="rId3"/>
          <a:stretch>
            <a:fillRect/>
          </a:stretch>
        </p:blipFill>
        <p:spPr>
          <a:xfrm>
            <a:off x="643467" y="1425194"/>
            <a:ext cx="10905066" cy="4007611"/>
          </a:xfrm>
          <a:prstGeom prst="rect">
            <a:avLst/>
          </a:prstGeom>
        </p:spPr>
      </p:pic>
    </p:spTree>
    <p:extLst>
      <p:ext uri="{BB962C8B-B14F-4D97-AF65-F5344CB8AC3E}">
        <p14:creationId xmlns:p14="http://schemas.microsoft.com/office/powerpoint/2010/main" val="3423021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C08D-7768-86ED-92AC-544F41862525}"/>
              </a:ext>
            </a:extLst>
          </p:cNvPr>
          <p:cNvSpPr>
            <a:spLocks noGrp="1"/>
          </p:cNvSpPr>
          <p:nvPr>
            <p:ph type="title"/>
          </p:nvPr>
        </p:nvSpPr>
        <p:spPr/>
        <p:txBody>
          <a:bodyPr/>
          <a:lstStyle/>
          <a:p>
            <a:r>
              <a:rPr lang="en-US" dirty="0"/>
              <a:t>Static  webpages   and   dynamic  webpages</a:t>
            </a:r>
          </a:p>
        </p:txBody>
      </p:sp>
      <p:graphicFrame>
        <p:nvGraphicFramePr>
          <p:cNvPr id="4" name="Content Placeholder 3">
            <a:extLst>
              <a:ext uri="{FF2B5EF4-FFF2-40B4-BE49-F238E27FC236}">
                <a16:creationId xmlns:a16="http://schemas.microsoft.com/office/drawing/2014/main" id="{B6CBAC97-1782-4E41-B4A8-A7FD85E3CABA}"/>
              </a:ext>
            </a:extLst>
          </p:cNvPr>
          <p:cNvGraphicFramePr>
            <a:graphicFrameLocks noGrp="1"/>
          </p:cNvGraphicFramePr>
          <p:nvPr>
            <p:ph idx="1"/>
            <p:extLst>
              <p:ext uri="{D42A27DB-BD31-4B8C-83A1-F6EECF244321}">
                <p14:modId xmlns:p14="http://schemas.microsoft.com/office/powerpoint/2010/main" val="394245417"/>
              </p:ext>
            </p:extLst>
          </p:nvPr>
        </p:nvGraphicFramePr>
        <p:xfrm>
          <a:off x="1450975" y="2016125"/>
          <a:ext cx="9604374" cy="2931160"/>
        </p:xfrm>
        <a:graphic>
          <a:graphicData uri="http://schemas.openxmlformats.org/drawingml/2006/table">
            <a:tbl>
              <a:tblPr firstRow="1" bandRow="1">
                <a:tableStyleId>{5C22544A-7EE6-4342-B048-85BDC9FD1C3A}</a:tableStyleId>
              </a:tblPr>
              <a:tblGrid>
                <a:gridCol w="4802187">
                  <a:extLst>
                    <a:ext uri="{9D8B030D-6E8A-4147-A177-3AD203B41FA5}">
                      <a16:colId xmlns:a16="http://schemas.microsoft.com/office/drawing/2014/main" val="2854182270"/>
                    </a:ext>
                  </a:extLst>
                </a:gridCol>
                <a:gridCol w="4802187">
                  <a:extLst>
                    <a:ext uri="{9D8B030D-6E8A-4147-A177-3AD203B41FA5}">
                      <a16:colId xmlns:a16="http://schemas.microsoft.com/office/drawing/2014/main" val="1949225568"/>
                    </a:ext>
                  </a:extLst>
                </a:gridCol>
              </a:tblGrid>
              <a:tr h="370840">
                <a:tc>
                  <a:txBody>
                    <a:bodyPr/>
                    <a:lstStyle/>
                    <a:p>
                      <a:r>
                        <a:rPr lang="en-US" dirty="0"/>
                        <a:t>STATIC WEBPAGE</a:t>
                      </a:r>
                    </a:p>
                  </a:txBody>
                  <a:tcPr/>
                </a:tc>
                <a:tc>
                  <a:txBody>
                    <a:bodyPr/>
                    <a:lstStyle/>
                    <a:p>
                      <a:r>
                        <a:rPr lang="en-US" dirty="0"/>
                        <a:t>DYNAMIC WEBPAGE</a:t>
                      </a:r>
                    </a:p>
                  </a:txBody>
                  <a:tcPr/>
                </a:tc>
                <a:extLst>
                  <a:ext uri="{0D108BD9-81ED-4DB2-BD59-A6C34878D82A}">
                    <a16:rowId xmlns:a16="http://schemas.microsoft.com/office/drawing/2014/main" val="1465344421"/>
                  </a:ext>
                </a:extLst>
              </a:tr>
              <a:tr h="370840">
                <a:tc>
                  <a:txBody>
                    <a:bodyPr/>
                    <a:lstStyle/>
                    <a:p>
                      <a:r>
                        <a:rPr lang="en-US" dirty="0"/>
                        <a:t>1. </a:t>
                      </a:r>
                      <a:r>
                        <a:rPr lang="en-US" sz="1800" b="0" i="0" kern="1200" dirty="0">
                          <a:solidFill>
                            <a:schemeClr val="dk1"/>
                          </a:solidFill>
                          <a:effectLst/>
                          <a:latin typeface="+mn-lt"/>
                          <a:ea typeface="+mn-ea"/>
                          <a:cs typeface="+mn-cs"/>
                        </a:rPr>
                        <a:t>In static web pages, Pages will remain same until someone changes it manually.</a:t>
                      </a:r>
                      <a:endParaRPr lang="en-US" dirty="0"/>
                    </a:p>
                  </a:txBody>
                  <a:tcPr/>
                </a:tc>
                <a:tc>
                  <a:txBody>
                    <a:bodyPr/>
                    <a:lstStyle/>
                    <a:p>
                      <a:r>
                        <a:rPr lang="en-US" dirty="0"/>
                        <a:t>1. </a:t>
                      </a:r>
                      <a:r>
                        <a:rPr lang="en-US" sz="1800" b="0" i="0" kern="1200" dirty="0">
                          <a:solidFill>
                            <a:schemeClr val="dk1"/>
                          </a:solidFill>
                          <a:effectLst/>
                          <a:latin typeface="+mn-lt"/>
                          <a:ea typeface="+mn-ea"/>
                          <a:cs typeface="+mn-cs"/>
                        </a:rPr>
                        <a:t>In dynamic web pages, Content of pages are different for different visitors.</a:t>
                      </a:r>
                      <a:endParaRPr lang="en-US" dirty="0"/>
                    </a:p>
                  </a:txBody>
                  <a:tcPr/>
                </a:tc>
                <a:extLst>
                  <a:ext uri="{0D108BD9-81ED-4DB2-BD59-A6C34878D82A}">
                    <a16:rowId xmlns:a16="http://schemas.microsoft.com/office/drawing/2014/main" val="2915167003"/>
                  </a:ext>
                </a:extLst>
              </a:tr>
              <a:tr h="370840">
                <a:tc>
                  <a:txBody>
                    <a:bodyPr/>
                    <a:lstStyle/>
                    <a:p>
                      <a:r>
                        <a:rPr lang="en-US" dirty="0"/>
                        <a:t>2. </a:t>
                      </a:r>
                      <a:r>
                        <a:rPr lang="en-US" sz="1800" b="0" i="0" kern="1200" dirty="0">
                          <a:solidFill>
                            <a:schemeClr val="dk1"/>
                          </a:solidFill>
                          <a:effectLst/>
                          <a:latin typeface="+mn-lt"/>
                          <a:ea typeface="+mn-ea"/>
                          <a:cs typeface="+mn-cs"/>
                        </a:rPr>
                        <a:t>Static Web Pages are simple in terms of complexity.</a:t>
                      </a:r>
                      <a:endParaRPr lang="en-US" dirty="0"/>
                    </a:p>
                  </a:txBody>
                  <a:tcPr/>
                </a:tc>
                <a:tc>
                  <a:txBody>
                    <a:bodyPr/>
                    <a:lstStyle/>
                    <a:p>
                      <a:r>
                        <a:rPr lang="en-US" dirty="0"/>
                        <a:t>2. </a:t>
                      </a:r>
                      <a:r>
                        <a:rPr lang="en-US" sz="1800" b="0" i="0" kern="1200" dirty="0">
                          <a:solidFill>
                            <a:schemeClr val="dk1"/>
                          </a:solidFill>
                          <a:effectLst/>
                          <a:latin typeface="+mn-lt"/>
                          <a:ea typeface="+mn-ea"/>
                          <a:cs typeface="+mn-cs"/>
                        </a:rPr>
                        <a:t>Dynamic web pages are complicated.</a:t>
                      </a:r>
                      <a:endParaRPr lang="en-US" dirty="0"/>
                    </a:p>
                  </a:txBody>
                  <a:tcPr/>
                </a:tc>
                <a:extLst>
                  <a:ext uri="{0D108BD9-81ED-4DB2-BD59-A6C34878D82A}">
                    <a16:rowId xmlns:a16="http://schemas.microsoft.com/office/drawing/2014/main" val="4166407696"/>
                  </a:ext>
                </a:extLst>
              </a:tr>
              <a:tr h="370840">
                <a:tc>
                  <a:txBody>
                    <a:bodyPr/>
                    <a:lstStyle/>
                    <a:p>
                      <a:r>
                        <a:rPr lang="en-US" dirty="0"/>
                        <a:t>3. </a:t>
                      </a:r>
                      <a:r>
                        <a:rPr lang="en-US" sz="1800" b="0" i="0" kern="1200" dirty="0">
                          <a:solidFill>
                            <a:schemeClr val="dk1"/>
                          </a:solidFill>
                          <a:effectLst/>
                          <a:latin typeface="+mn-lt"/>
                          <a:ea typeface="+mn-ea"/>
                          <a:cs typeface="+mn-cs"/>
                        </a:rPr>
                        <a:t>Static Web Page takes less time for loading than dynamic web page.</a:t>
                      </a:r>
                      <a:endParaRPr lang="en-US" dirty="0"/>
                    </a:p>
                  </a:txBody>
                  <a:tcPr/>
                </a:tc>
                <a:tc>
                  <a:txBody>
                    <a:bodyPr/>
                    <a:lstStyle/>
                    <a:p>
                      <a:r>
                        <a:rPr lang="en-US" dirty="0"/>
                        <a:t>3. </a:t>
                      </a:r>
                      <a:r>
                        <a:rPr lang="en-US" sz="1800" b="0" i="0" kern="1200" dirty="0">
                          <a:solidFill>
                            <a:schemeClr val="dk1"/>
                          </a:solidFill>
                          <a:effectLst/>
                          <a:latin typeface="+mn-lt"/>
                          <a:ea typeface="+mn-ea"/>
                          <a:cs typeface="+mn-cs"/>
                        </a:rPr>
                        <a:t>Dynamic web page takes more time for loading.</a:t>
                      </a:r>
                      <a:endParaRPr lang="en-US" dirty="0"/>
                    </a:p>
                  </a:txBody>
                  <a:tcPr/>
                </a:tc>
                <a:extLst>
                  <a:ext uri="{0D108BD9-81ED-4DB2-BD59-A6C34878D82A}">
                    <a16:rowId xmlns:a16="http://schemas.microsoft.com/office/drawing/2014/main" val="1998698982"/>
                  </a:ext>
                </a:extLst>
              </a:tr>
              <a:tr h="370840">
                <a:tc>
                  <a:txBody>
                    <a:bodyPr/>
                    <a:lstStyle/>
                    <a:p>
                      <a:r>
                        <a:rPr lang="en-US" dirty="0"/>
                        <a:t>4. Built using HTML, CSS, and sometimes JavaScript.</a:t>
                      </a:r>
                    </a:p>
                  </a:txBody>
                  <a:tcPr/>
                </a:tc>
                <a:tc>
                  <a:txBody>
                    <a:bodyPr/>
                    <a:lstStyle/>
                    <a:p>
                      <a:r>
                        <a:rPr lang="en-US" dirty="0"/>
                        <a:t>4. Often built using server-side scripting languages like PHP, Python, Ruby, or JavaScript (Node.js).</a:t>
                      </a:r>
                    </a:p>
                  </a:txBody>
                  <a:tcPr/>
                </a:tc>
                <a:extLst>
                  <a:ext uri="{0D108BD9-81ED-4DB2-BD59-A6C34878D82A}">
                    <a16:rowId xmlns:a16="http://schemas.microsoft.com/office/drawing/2014/main" val="539932843"/>
                  </a:ext>
                </a:extLst>
              </a:tr>
            </a:tbl>
          </a:graphicData>
        </a:graphic>
      </p:graphicFrame>
    </p:spTree>
    <p:extLst>
      <p:ext uri="{BB962C8B-B14F-4D97-AF65-F5344CB8AC3E}">
        <p14:creationId xmlns:p14="http://schemas.microsoft.com/office/powerpoint/2010/main" val="2424724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C4BEB-215D-B68E-B924-0278E3729CD0}"/>
              </a:ext>
            </a:extLst>
          </p:cNvPr>
          <p:cNvSpPr>
            <a:spLocks noGrp="1"/>
          </p:cNvSpPr>
          <p:nvPr>
            <p:ph type="title"/>
          </p:nvPr>
        </p:nvSpPr>
        <p:spPr>
          <a:xfrm>
            <a:off x="849683" y="1240076"/>
            <a:ext cx="2727813" cy="4584527"/>
          </a:xfrm>
        </p:spPr>
        <p:txBody>
          <a:bodyPr>
            <a:normAutofit/>
          </a:bodyPr>
          <a:lstStyle/>
          <a:p>
            <a:r>
              <a:rPr lang="en-US" sz="2200">
                <a:solidFill>
                  <a:srgbClr val="FFFFFF"/>
                </a:solidFill>
              </a:rPr>
              <a:t>IMPLementation – static webpages</a:t>
            </a:r>
          </a:p>
        </p:txBody>
      </p:sp>
      <p:sp>
        <p:nvSpPr>
          <p:cNvPr id="3" name="Content Placeholder 2">
            <a:extLst>
              <a:ext uri="{FF2B5EF4-FFF2-40B4-BE49-F238E27FC236}">
                <a16:creationId xmlns:a16="http://schemas.microsoft.com/office/drawing/2014/main" id="{1A7723AF-3E8F-20DF-865A-55956C08B406}"/>
              </a:ext>
            </a:extLst>
          </p:cNvPr>
          <p:cNvSpPr>
            <a:spLocks noGrp="1"/>
          </p:cNvSpPr>
          <p:nvPr>
            <p:ph idx="1"/>
          </p:nvPr>
        </p:nvSpPr>
        <p:spPr>
          <a:xfrm>
            <a:off x="4705594" y="622999"/>
            <a:ext cx="6034827" cy="5533544"/>
          </a:xfrm>
        </p:spPr>
        <p:txBody>
          <a:bodyPr anchor="t">
            <a:normAutofit/>
          </a:bodyPr>
          <a:lstStyle/>
          <a:p>
            <a:r>
              <a:rPr lang="en-US" b="1" dirty="0"/>
              <a:t>Initiate HTTP GET Request</a:t>
            </a:r>
            <a:r>
              <a:rPr lang="en-US" dirty="0"/>
              <a:t>: Start by using </a:t>
            </a:r>
            <a:r>
              <a:rPr lang="en-US" dirty="0" err="1"/>
              <a:t>Jsoup</a:t>
            </a:r>
            <a:r>
              <a:rPr lang="en-US" dirty="0"/>
              <a:t> to perform an HTTP GET request to the target webpage.</a:t>
            </a:r>
          </a:p>
          <a:p>
            <a:r>
              <a:rPr lang="en-US" b="1" dirty="0" err="1"/>
              <a:t>Jsoup's</a:t>
            </a:r>
            <a:r>
              <a:rPr lang="en-US" b="1" dirty="0"/>
              <a:t> Capabilities</a:t>
            </a:r>
            <a:r>
              <a:rPr lang="en-US" dirty="0"/>
              <a:t>: This library excels at parsing HTML, extracting data, and manipulating the document structure.</a:t>
            </a:r>
          </a:p>
          <a:p>
            <a:r>
              <a:rPr lang="en-US" b="1" dirty="0"/>
              <a:t>OG Tag Detection</a:t>
            </a:r>
            <a:r>
              <a:rPr lang="en-US" dirty="0"/>
              <a:t>: Using </a:t>
            </a:r>
            <a:r>
              <a:rPr lang="en-US" dirty="0" err="1"/>
              <a:t>Jsoup</a:t>
            </a:r>
            <a:r>
              <a:rPr lang="en-US" dirty="0"/>
              <a:t>, the process involves checking the ‘&lt;head&gt;’ section of the HTML to verify the presence of Open Graph (OG) tags or Twitter cards (for Twitter).</a:t>
            </a:r>
          </a:p>
          <a:p>
            <a:r>
              <a:rPr lang="en-US" b="1" dirty="0"/>
              <a:t>Efficiency and Speed</a:t>
            </a:r>
            <a:r>
              <a:rPr lang="en-US" dirty="0"/>
              <a:t>: This approach is both efficient and swift, making it ideal for initial checks and quick data extraction.</a:t>
            </a:r>
          </a:p>
        </p:txBody>
      </p:sp>
    </p:spTree>
    <p:extLst>
      <p:ext uri="{BB962C8B-B14F-4D97-AF65-F5344CB8AC3E}">
        <p14:creationId xmlns:p14="http://schemas.microsoft.com/office/powerpoint/2010/main" val="290312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3E6059-0E52-CC67-48E3-ACA6EF51F378}"/>
              </a:ext>
            </a:extLst>
          </p:cNvPr>
          <p:cNvSpPr>
            <a:spLocks noGrp="1"/>
          </p:cNvSpPr>
          <p:nvPr>
            <p:ph type="title"/>
          </p:nvPr>
        </p:nvSpPr>
        <p:spPr>
          <a:xfrm>
            <a:off x="849683" y="1240076"/>
            <a:ext cx="2727813" cy="4584527"/>
          </a:xfrm>
        </p:spPr>
        <p:txBody>
          <a:bodyPr>
            <a:normAutofit/>
          </a:bodyPr>
          <a:lstStyle/>
          <a:p>
            <a:r>
              <a:rPr lang="en-US" sz="2200">
                <a:solidFill>
                  <a:srgbClr val="FFFFFF"/>
                </a:solidFill>
              </a:rPr>
              <a:t>Implementation – dynamic webpages</a:t>
            </a:r>
          </a:p>
        </p:txBody>
      </p:sp>
      <p:sp>
        <p:nvSpPr>
          <p:cNvPr id="3" name="Content Placeholder 2">
            <a:extLst>
              <a:ext uri="{FF2B5EF4-FFF2-40B4-BE49-F238E27FC236}">
                <a16:creationId xmlns:a16="http://schemas.microsoft.com/office/drawing/2014/main" id="{464A10CF-D134-FB7F-C320-E5CA08767427}"/>
              </a:ext>
            </a:extLst>
          </p:cNvPr>
          <p:cNvSpPr>
            <a:spLocks noGrp="1"/>
          </p:cNvSpPr>
          <p:nvPr>
            <p:ph idx="1"/>
          </p:nvPr>
        </p:nvSpPr>
        <p:spPr>
          <a:xfrm>
            <a:off x="4705594" y="854111"/>
            <a:ext cx="6034827" cy="5302432"/>
          </a:xfrm>
        </p:spPr>
        <p:txBody>
          <a:bodyPr anchor="t">
            <a:normAutofit/>
          </a:bodyPr>
          <a:lstStyle/>
          <a:p>
            <a:r>
              <a:rPr lang="en-US" b="1" dirty="0"/>
              <a:t>Fallback Mechanism</a:t>
            </a:r>
            <a:r>
              <a:rPr lang="en-US" dirty="0"/>
              <a:t>: If OG tags are not found(or incomplete) using </a:t>
            </a:r>
            <a:r>
              <a:rPr lang="en-US" dirty="0" err="1"/>
              <a:t>Jsoup</a:t>
            </a:r>
            <a:r>
              <a:rPr lang="en-US" dirty="0"/>
              <a:t>, Selenium WebDriver will be employed.</a:t>
            </a:r>
          </a:p>
          <a:p>
            <a:r>
              <a:rPr lang="en-US" b="1" dirty="0"/>
              <a:t>Page Navigation and Scraping</a:t>
            </a:r>
            <a:r>
              <a:rPr lang="en-US" dirty="0"/>
              <a:t>: Selenium WebDriver will navigate and scrape the webpage.</a:t>
            </a:r>
          </a:p>
          <a:p>
            <a:r>
              <a:rPr lang="en-US" b="1" dirty="0"/>
              <a:t>Browser-like Rendering</a:t>
            </a:r>
            <a:r>
              <a:rPr lang="en-US" dirty="0"/>
              <a:t>: Selenium WebDriver renders the page just like a real browser, enabling interaction with dynamic content.</a:t>
            </a:r>
          </a:p>
          <a:p>
            <a:r>
              <a:rPr lang="en-US" b="1" dirty="0"/>
              <a:t>Ensuring Information Retrieval</a:t>
            </a:r>
            <a:r>
              <a:rPr lang="en-US" dirty="0"/>
              <a:t>: This approach ensures that even if OG tags are missing or dynamically loaded, the necessary information can still be retrieved.</a:t>
            </a:r>
          </a:p>
        </p:txBody>
      </p:sp>
    </p:spTree>
    <p:extLst>
      <p:ext uri="{BB962C8B-B14F-4D97-AF65-F5344CB8AC3E}">
        <p14:creationId xmlns:p14="http://schemas.microsoft.com/office/powerpoint/2010/main" val="1788706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6351-CA83-FFB8-2B66-E91834AE2A78}"/>
              </a:ext>
            </a:extLst>
          </p:cNvPr>
          <p:cNvSpPr>
            <a:spLocks noGrp="1"/>
          </p:cNvSpPr>
          <p:nvPr>
            <p:ph type="title"/>
          </p:nvPr>
        </p:nvSpPr>
        <p:spPr>
          <a:xfrm>
            <a:off x="1451579" y="782687"/>
            <a:ext cx="9603276" cy="1071067"/>
          </a:xfrm>
        </p:spPr>
        <p:txBody>
          <a:bodyPr/>
          <a:lstStyle/>
          <a:p>
            <a:r>
              <a:rPr lang="en-US" dirty="0"/>
              <a:t>TWITTER</a:t>
            </a:r>
          </a:p>
        </p:txBody>
      </p:sp>
      <p:sp>
        <p:nvSpPr>
          <p:cNvPr id="3" name="Content Placeholder 2">
            <a:extLst>
              <a:ext uri="{FF2B5EF4-FFF2-40B4-BE49-F238E27FC236}">
                <a16:creationId xmlns:a16="http://schemas.microsoft.com/office/drawing/2014/main" id="{3B39A8C7-B232-4095-0DC6-0CC064E76757}"/>
              </a:ext>
            </a:extLst>
          </p:cNvPr>
          <p:cNvSpPr>
            <a:spLocks noGrp="1"/>
          </p:cNvSpPr>
          <p:nvPr>
            <p:ph idx="1"/>
          </p:nvPr>
        </p:nvSpPr>
        <p:spPr/>
        <p:txBody>
          <a:bodyPr/>
          <a:lstStyle/>
          <a:p>
            <a:endParaRPr lang="en-US" dirty="0"/>
          </a:p>
        </p:txBody>
      </p:sp>
      <p:pic>
        <p:nvPicPr>
          <p:cNvPr id="3074" name="Picture 2">
            <a:extLst>
              <a:ext uri="{FF2B5EF4-FFF2-40B4-BE49-F238E27FC236}">
                <a16:creationId xmlns:a16="http://schemas.microsoft.com/office/drawing/2014/main" id="{09FED276-53B3-9F83-1995-C3C16437F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8422" y="1853754"/>
            <a:ext cx="4253437" cy="40595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D44187C-7359-F8A1-CF59-AA0BEE790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146" y="2129330"/>
            <a:ext cx="5016843" cy="349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009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936190D-6FAB-8F0A-2BA7-554744C8C541}"/>
              </a:ext>
            </a:extLst>
          </p:cNvPr>
          <p:cNvSpPr>
            <a:spLocks noGrp="1"/>
          </p:cNvSpPr>
          <p:nvPr>
            <p:ph type="title"/>
          </p:nvPr>
        </p:nvSpPr>
        <p:spPr>
          <a:xfrm>
            <a:off x="1451580" y="804520"/>
            <a:ext cx="4176511" cy="1049235"/>
          </a:xfrm>
        </p:spPr>
        <p:txBody>
          <a:bodyPr>
            <a:normAutofit/>
          </a:bodyPr>
          <a:lstStyle/>
          <a:p>
            <a:r>
              <a:rPr lang="en-US" dirty="0"/>
              <a:t>LOGIC FOR TWITTER:</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851C54F0-E02A-8B35-CA6E-26FC93743944}"/>
              </a:ext>
            </a:extLst>
          </p:cNvPr>
          <p:cNvSpPr>
            <a:spLocks noGrp="1"/>
          </p:cNvSpPr>
          <p:nvPr>
            <p:ph idx="1"/>
          </p:nvPr>
        </p:nvSpPr>
        <p:spPr>
          <a:xfrm>
            <a:off x="1451580" y="2015732"/>
            <a:ext cx="4275979" cy="3912795"/>
          </a:xfrm>
        </p:spPr>
        <p:txBody>
          <a:bodyPr>
            <a:normAutofit fontScale="92500"/>
          </a:bodyPr>
          <a:lstStyle/>
          <a:p>
            <a:pPr>
              <a:lnSpc>
                <a:spcPct val="110000"/>
              </a:lnSpc>
            </a:pPr>
            <a:r>
              <a:rPr lang="en-US" b="1" dirty="0"/>
              <a:t>Twitter Cards Check</a:t>
            </a:r>
            <a:r>
              <a:rPr lang="en-US" dirty="0"/>
              <a:t>: When a link is shared, Twitter first looks for Twitter Cards metadata.</a:t>
            </a:r>
          </a:p>
          <a:p>
            <a:pPr>
              <a:lnSpc>
                <a:spcPct val="110000"/>
              </a:lnSpc>
            </a:pPr>
            <a:r>
              <a:rPr lang="en-US" b="1" dirty="0"/>
              <a:t>Fallback to OG Metadata</a:t>
            </a:r>
            <a:r>
              <a:rPr lang="en-US" dirty="0"/>
              <a:t>: If Twitter Cards are missing, Twitter checks for Open Graph (OG) metadata.</a:t>
            </a:r>
          </a:p>
          <a:p>
            <a:pPr>
              <a:lnSpc>
                <a:spcPct val="110000"/>
              </a:lnSpc>
            </a:pPr>
            <a:r>
              <a:rPr lang="en-US" b="1" dirty="0"/>
              <a:t>Ensured Preview</a:t>
            </a:r>
            <a:r>
              <a:rPr lang="en-US" dirty="0"/>
              <a:t>: This fallback ensures Twitter can generate a preview card even without Twitter Cards, using OG metadata if available.</a:t>
            </a:r>
          </a:p>
        </p:txBody>
      </p:sp>
      <p:pic>
        <p:nvPicPr>
          <p:cNvPr id="4" name="Picture 2" descr="Example code for 'Summary Card with Large Image'">
            <a:extLst>
              <a:ext uri="{FF2B5EF4-FFF2-40B4-BE49-F238E27FC236}">
                <a16:creationId xmlns:a16="http://schemas.microsoft.com/office/drawing/2014/main" id="{1E2F4696-85B4-1567-D633-661286DFE6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4411" y="2008046"/>
            <a:ext cx="5548326" cy="20397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48759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18525</TotalTime>
  <Words>1611</Words>
  <Application>Microsoft Macintosh PowerPoint</Application>
  <PresentationFormat>Widescreen</PresentationFormat>
  <Paragraphs>139</Paragraphs>
  <Slides>34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Aptos</vt:lpstr>
      <vt:lpstr>Arial</vt:lpstr>
      <vt:lpstr>Gill Sans MT</vt:lpstr>
      <vt:lpstr>Proxima Nova</vt:lpstr>
      <vt:lpstr>Proxima Nova Rg</vt:lpstr>
      <vt:lpstr>Gallery</vt:lpstr>
      <vt:lpstr>PowerPoint Presentation</vt:lpstr>
      <vt:lpstr>DYNAMIC Link Previews for Enhanced Engagement</vt:lpstr>
      <vt:lpstr>INTRODUCTION:</vt:lpstr>
      <vt:lpstr>PowerPoint Presentation</vt:lpstr>
      <vt:lpstr>Static  webpages   and   dynamic  webpages</vt:lpstr>
      <vt:lpstr>IMPLementation – static webpages</vt:lpstr>
      <vt:lpstr>Implementation – dynamic webpages</vt:lpstr>
      <vt:lpstr>TWITTER</vt:lpstr>
      <vt:lpstr>LOGIC FOR TWITTER:</vt:lpstr>
      <vt:lpstr>Twitter cards</vt:lpstr>
      <vt:lpstr>OPEN graph tags</vt:lpstr>
      <vt:lpstr>Network traffic analysis</vt:lpstr>
      <vt:lpstr>NOTABLE FINDINGS:</vt:lpstr>
      <vt:lpstr>FACEBOOK</vt:lpstr>
      <vt:lpstr>LOGIC FOR FACEBOOK</vt:lpstr>
      <vt:lpstr>Network traffic analysis</vt:lpstr>
      <vt:lpstr>PowerPoint Presentation</vt:lpstr>
      <vt:lpstr>Notable findings:</vt:lpstr>
      <vt:lpstr>LINKEDIN</vt:lpstr>
      <vt:lpstr>LOGIC FOR LINKEDIN</vt:lpstr>
      <vt:lpstr>caching</vt:lpstr>
      <vt:lpstr>Significant  updates</vt:lpstr>
      <vt:lpstr>Timing Analysis for Code Segments</vt:lpstr>
      <vt:lpstr>Web driver initialization time</vt:lpstr>
      <vt:lpstr>HTML Page Fetch Duration </vt:lpstr>
      <vt:lpstr>Twitter timing analysis</vt:lpstr>
      <vt:lpstr>FACEBOOK timing analysis</vt:lpstr>
      <vt:lpstr>linkedin timing analysis</vt:lpstr>
      <vt:lpstr>Twitter Accuracy based on test-set</vt:lpstr>
      <vt:lpstr>FACEBook Accuracy based on test-set</vt:lpstr>
      <vt:lpstr>linkedin Accuracy based on test-set</vt:lpstr>
      <vt:lpstr>NUMBER OF LINKS  VS  TOTAL TIME TAKEN</vt:lpstr>
      <vt:lpstr>Code execution demonstration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Chinmay Sharma T</dc:creator>
  <cp:lastModifiedBy>Chinmay Sharma T</cp:lastModifiedBy>
  <cp:revision>89</cp:revision>
  <dcterms:created xsi:type="dcterms:W3CDTF">2024-06-06T04:08:55Z</dcterms:created>
  <dcterms:modified xsi:type="dcterms:W3CDTF">2024-07-05T12:20:28Z</dcterms:modified>
</cp:coreProperties>
</file>